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3"/>
  </p:notesMasterIdLst>
  <p:handoutMasterIdLst>
    <p:handoutMasterId r:id="rId14"/>
  </p:handoutMasterIdLst>
  <p:sldIdLst>
    <p:sldId id="830" r:id="rId3"/>
    <p:sldId id="829" r:id="rId4"/>
    <p:sldId id="871" r:id="rId5"/>
    <p:sldId id="872" r:id="rId6"/>
    <p:sldId id="831" r:id="rId7"/>
    <p:sldId id="832" r:id="rId8"/>
    <p:sldId id="833" r:id="rId9"/>
    <p:sldId id="834" r:id="rId10"/>
    <p:sldId id="873" r:id="rId11"/>
    <p:sldId id="874" r:id="rId12"/>
  </p:sldIdLst>
  <p:sldSz cx="9144000" cy="6858000" type="screen4x3"/>
  <p:notesSz cx="7315200" cy="96012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84471" autoAdjust="0"/>
  </p:normalViewPr>
  <p:slideViewPr>
    <p:cSldViewPr>
      <p:cViewPr varScale="1">
        <p:scale>
          <a:sx n="141" d="100"/>
          <a:sy n="141" d="100"/>
        </p:scale>
        <p:origin x="1716" y="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4210" name="Rectangle 2"/>
          <p:cNvSpPr>
            <a:spLocks noGrp="1" noChangeArrowheads="1"/>
          </p:cNvSpPr>
          <p:nvPr>
            <p:ph type="hdr" sz="quarter"/>
          </p:nvPr>
        </p:nvSpPr>
        <p:spPr bwMode="auto">
          <a:xfrm>
            <a:off x="1"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46">
              <a:defRPr sz="1300"/>
            </a:lvl1pPr>
          </a:lstStyle>
          <a:p>
            <a:endParaRPr lang="en-US"/>
          </a:p>
        </p:txBody>
      </p:sp>
      <p:sp>
        <p:nvSpPr>
          <p:cNvPr id="734211" name="Rectangle 3"/>
          <p:cNvSpPr>
            <a:spLocks noGrp="1" noChangeArrowheads="1"/>
          </p:cNvSpPr>
          <p:nvPr>
            <p:ph type="dt" sz="quarter" idx="1"/>
          </p:nvPr>
        </p:nvSpPr>
        <p:spPr bwMode="auto">
          <a:xfrm>
            <a:off x="4143375"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46">
              <a:defRPr sz="1300"/>
            </a:lvl1pPr>
          </a:lstStyle>
          <a:p>
            <a:endParaRPr lang="en-US"/>
          </a:p>
        </p:txBody>
      </p:sp>
      <p:sp>
        <p:nvSpPr>
          <p:cNvPr id="734212" name="Rectangle 4"/>
          <p:cNvSpPr>
            <a:spLocks noGrp="1" noChangeArrowheads="1"/>
          </p:cNvSpPr>
          <p:nvPr>
            <p:ph type="ftr" sz="quarter" idx="2"/>
          </p:nvPr>
        </p:nvSpPr>
        <p:spPr bwMode="auto">
          <a:xfrm>
            <a:off x="1"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46">
              <a:defRPr sz="1300"/>
            </a:lvl1pPr>
          </a:lstStyle>
          <a:p>
            <a:endParaRPr lang="en-US"/>
          </a:p>
        </p:txBody>
      </p:sp>
      <p:sp>
        <p:nvSpPr>
          <p:cNvPr id="734213" name="Rectangle 5"/>
          <p:cNvSpPr>
            <a:spLocks noGrp="1" noChangeArrowheads="1"/>
          </p:cNvSpPr>
          <p:nvPr>
            <p:ph type="sldNum" sz="quarter" idx="3"/>
          </p:nvPr>
        </p:nvSpPr>
        <p:spPr bwMode="auto">
          <a:xfrm>
            <a:off x="4143375"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46">
              <a:defRPr sz="1300"/>
            </a:lvl1pPr>
          </a:lstStyle>
          <a:p>
            <a:fld id="{0BFDF53C-6955-450E-9D8C-402BFD9FF8DD}" type="slidenum">
              <a:rPr lang="en-US"/>
              <a:pPr/>
              <a:t>‹#›</a:t>
            </a:fld>
            <a:endParaRPr lang="en-US"/>
          </a:p>
        </p:txBody>
      </p:sp>
    </p:spTree>
    <p:extLst>
      <p:ext uri="{BB962C8B-B14F-4D97-AF65-F5344CB8AC3E}">
        <p14:creationId xmlns:p14="http://schemas.microsoft.com/office/powerpoint/2010/main" val="4023362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1"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46">
              <a:defRPr sz="1300"/>
            </a:lvl1pPr>
          </a:lstStyle>
          <a:p>
            <a:endParaRPr lang="en-US"/>
          </a:p>
        </p:txBody>
      </p:sp>
      <p:sp>
        <p:nvSpPr>
          <p:cNvPr id="75779" name="Rectangle 3"/>
          <p:cNvSpPr>
            <a:spLocks noGrp="1" noChangeArrowheads="1"/>
          </p:cNvSpPr>
          <p:nvPr>
            <p:ph type="dt" idx="1"/>
          </p:nvPr>
        </p:nvSpPr>
        <p:spPr bwMode="auto">
          <a:xfrm>
            <a:off x="4143375" y="1"/>
            <a:ext cx="3170238" cy="479425"/>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46">
              <a:defRPr sz="1300"/>
            </a:lvl1pPr>
          </a:lstStyle>
          <a:p>
            <a:endParaRPr lang="en-US"/>
          </a:p>
        </p:txBody>
      </p:sp>
      <p:sp>
        <p:nvSpPr>
          <p:cNvPr id="7578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75781" name="Rectangle 5"/>
          <p:cNvSpPr>
            <a:spLocks noGrp="1" noChangeArrowheads="1"/>
          </p:cNvSpPr>
          <p:nvPr>
            <p:ph type="body" sz="quarter" idx="3"/>
          </p:nvPr>
        </p:nvSpPr>
        <p:spPr bwMode="auto">
          <a:xfrm>
            <a:off x="731839" y="4560890"/>
            <a:ext cx="5851525" cy="4319587"/>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2" name="Rectangle 6"/>
          <p:cNvSpPr>
            <a:spLocks noGrp="1" noChangeArrowheads="1"/>
          </p:cNvSpPr>
          <p:nvPr>
            <p:ph type="ftr" sz="quarter" idx="4"/>
          </p:nvPr>
        </p:nvSpPr>
        <p:spPr bwMode="auto">
          <a:xfrm>
            <a:off x="1"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46">
              <a:defRPr sz="1300"/>
            </a:lvl1pPr>
          </a:lstStyle>
          <a:p>
            <a:endParaRPr lang="en-US"/>
          </a:p>
        </p:txBody>
      </p:sp>
      <p:sp>
        <p:nvSpPr>
          <p:cNvPr id="75783" name="Rectangle 7"/>
          <p:cNvSpPr>
            <a:spLocks noGrp="1" noChangeArrowheads="1"/>
          </p:cNvSpPr>
          <p:nvPr>
            <p:ph type="sldNum" sz="quarter" idx="5"/>
          </p:nvPr>
        </p:nvSpPr>
        <p:spPr bwMode="auto">
          <a:xfrm>
            <a:off x="4143375" y="9120189"/>
            <a:ext cx="3170238" cy="479425"/>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46">
              <a:defRPr sz="1300"/>
            </a:lvl1pPr>
          </a:lstStyle>
          <a:p>
            <a:fld id="{3202C95D-5E1F-4DB9-BFCA-B1EB454DA98A}" type="slidenum">
              <a:rPr lang="en-US"/>
              <a:pPr/>
              <a:t>‹#›</a:t>
            </a:fld>
            <a:endParaRPr lang="en-US"/>
          </a:p>
        </p:txBody>
      </p:sp>
    </p:spTree>
    <p:extLst>
      <p:ext uri="{BB962C8B-B14F-4D97-AF65-F5344CB8AC3E}">
        <p14:creationId xmlns:p14="http://schemas.microsoft.com/office/powerpoint/2010/main" val="21208629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B5890-CB19-4495-952D-C4DE2C9E68DE}" type="slidenum">
              <a:rPr lang="en-US">
                <a:solidFill>
                  <a:prstClr val="black"/>
                </a:solidFill>
              </a:rPr>
              <a:pPr/>
              <a:t>1</a:t>
            </a:fld>
            <a:endParaRPr lang="en-US">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0027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2EE21E8-E3D1-466F-978F-0975F3CFAE5F}"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715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D3FDC-02F8-4BF3-AE76-80B0DDD6CDDA}" type="slidenum">
              <a:rPr lang="en-US"/>
              <a:pPr/>
              <a:t>2</a:t>
            </a:fld>
            <a:endParaRPr lang="en-US"/>
          </a:p>
        </p:txBody>
      </p:sp>
      <p:sp>
        <p:nvSpPr>
          <p:cNvPr id="715778" name="Rectangle 2"/>
          <p:cNvSpPr>
            <a:spLocks noGrp="1" noRot="1" noChangeAspect="1" noChangeArrowheads="1" noTextEdit="1"/>
          </p:cNvSpPr>
          <p:nvPr>
            <p:ph type="sldImg"/>
          </p:nvPr>
        </p:nvSpPr>
        <p:spPr>
          <a:xfrm>
            <a:off x="1182688" y="698500"/>
            <a:ext cx="4648200" cy="3486150"/>
          </a:xfrm>
          <a:ln/>
        </p:spPr>
      </p:sp>
      <p:sp>
        <p:nvSpPr>
          <p:cNvPr id="715779" name="Rectangle 3"/>
          <p:cNvSpPr>
            <a:spLocks noGrp="1" noChangeArrowheads="1"/>
          </p:cNvSpPr>
          <p:nvPr>
            <p:ph type="body" idx="1"/>
          </p:nvPr>
        </p:nvSpPr>
        <p:spPr/>
        <p:txBody>
          <a:bodyPr lIns="93133" tIns="46568" rIns="93133" bIns="46568"/>
          <a:lstStyle/>
          <a:p>
            <a:endParaRPr lang="en-US" dirty="0"/>
          </a:p>
        </p:txBody>
      </p:sp>
    </p:spTree>
    <p:extLst>
      <p:ext uri="{BB962C8B-B14F-4D97-AF65-F5344CB8AC3E}">
        <p14:creationId xmlns:p14="http://schemas.microsoft.com/office/powerpoint/2010/main" val="2596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87" rtl="0" eaLnBrk="1" fontAlgn="base" latinLnBrk="0" hangingPunct="1">
              <a:lnSpc>
                <a:spcPct val="100000"/>
              </a:lnSpc>
              <a:spcBef>
                <a:spcPct val="0"/>
              </a:spcBef>
              <a:spcAft>
                <a:spcPct val="0"/>
              </a:spcAft>
              <a:buClrTx/>
              <a:buSzTx/>
              <a:buFontTx/>
              <a:buNone/>
              <a:tabLst/>
              <a:defRPr/>
            </a:pPr>
            <a:fld id="{264D3FDC-02F8-4BF3-AE76-80B0DDD6CDDA}"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1887"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715778" name="Rectangle 2"/>
          <p:cNvSpPr>
            <a:spLocks noGrp="1" noRot="1" noChangeAspect="1" noChangeArrowheads="1" noTextEdit="1"/>
          </p:cNvSpPr>
          <p:nvPr>
            <p:ph type="sldImg"/>
          </p:nvPr>
        </p:nvSpPr>
        <p:spPr>
          <a:xfrm>
            <a:off x="1144588" y="685800"/>
            <a:ext cx="4570412" cy="3429000"/>
          </a:xfrm>
          <a:ln/>
        </p:spPr>
      </p:sp>
      <p:sp>
        <p:nvSpPr>
          <p:cNvPr id="715779" name="Rectangle 3"/>
          <p:cNvSpPr>
            <a:spLocks noGrp="1" noChangeArrowheads="1"/>
          </p:cNvSpPr>
          <p:nvPr>
            <p:ph type="body" idx="1"/>
          </p:nvPr>
        </p:nvSpPr>
        <p:spPr/>
        <p:txBody>
          <a:bodyPr lIns="91408" tIns="45704" rIns="91408" bIns="45704"/>
          <a:lstStyle/>
          <a:p>
            <a:endParaRPr lang="en-US"/>
          </a:p>
        </p:txBody>
      </p:sp>
    </p:spTree>
    <p:extLst>
      <p:ext uri="{BB962C8B-B14F-4D97-AF65-F5344CB8AC3E}">
        <p14:creationId xmlns:p14="http://schemas.microsoft.com/office/powerpoint/2010/main" val="129586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1EF1F57-9A72-454A-8099-7F073CF543E1}"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p:txBody>
          <a:bodyPr/>
          <a:lstStyle/>
          <a:p>
            <a:r>
              <a:rPr lang="en-US" dirty="0" smtClean="0"/>
              <a:t>Party</a:t>
            </a:r>
            <a:r>
              <a:rPr lang="en-US" baseline="0" dirty="0" smtClean="0"/>
              <a:t> identification, like other attitudes, affects beliefs as well as opinions. Attitudes introduce bias into perceptions and interpretations of political information because people tend to pay more attention and give more credence to sources and information that confirm rather than challenge their beliefs. </a:t>
            </a:r>
            <a:endParaRPr lang="en-US" dirty="0"/>
          </a:p>
        </p:txBody>
      </p:sp>
    </p:spTree>
    <p:extLst>
      <p:ext uri="{BB962C8B-B14F-4D97-AF65-F5344CB8AC3E}">
        <p14:creationId xmlns:p14="http://schemas.microsoft.com/office/powerpoint/2010/main" val="254012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86BCF-F750-42F9-BE34-3B87768204A1}" type="slidenum">
              <a:rPr lang="en-US">
                <a:solidFill>
                  <a:srgbClr val="000000"/>
                </a:solidFill>
              </a:rPr>
              <a:pPr/>
              <a:t>5</a:t>
            </a:fld>
            <a:endParaRPr lang="en-US">
              <a:solidFill>
                <a:srgbClr val="000000"/>
              </a:solidFill>
            </a:endParaRPr>
          </a:p>
        </p:txBody>
      </p:sp>
      <p:sp>
        <p:nvSpPr>
          <p:cNvPr id="317442" name="Rectangle 2"/>
          <p:cNvSpPr>
            <a:spLocks noGrp="1" noRot="1" noChangeAspect="1" noChangeArrowheads="1" noTextEdit="1"/>
          </p:cNvSpPr>
          <p:nvPr>
            <p:ph type="sldImg"/>
          </p:nvPr>
        </p:nvSpPr>
        <p:spPr>
          <a:xfrm>
            <a:off x="1258888" y="720725"/>
            <a:ext cx="4800600" cy="3600450"/>
          </a:xfrm>
          <a:ln/>
        </p:spPr>
      </p:sp>
      <p:sp>
        <p:nvSpPr>
          <p:cNvPr id="317443" name="Rectangle 3"/>
          <p:cNvSpPr>
            <a:spLocks noGrp="1" noChangeArrowheads="1"/>
          </p:cNvSpPr>
          <p:nvPr>
            <p:ph type="body" idx="1"/>
          </p:nvPr>
        </p:nvSpPr>
        <p:spPr/>
        <p:txBody>
          <a:bodyPr/>
          <a:lstStyle/>
          <a:p>
            <a:r>
              <a:rPr lang="en-US" dirty="0" smtClean="0"/>
              <a:t>A partisan realignment (often just realignment) is a durable shift in a political system's configuration of voters' partisan identifications and political parties' vote shares.</a:t>
            </a:r>
            <a:endParaRPr lang="en-US" dirty="0"/>
          </a:p>
        </p:txBody>
      </p:sp>
    </p:spTree>
    <p:extLst>
      <p:ext uri="{BB962C8B-B14F-4D97-AF65-F5344CB8AC3E}">
        <p14:creationId xmlns:p14="http://schemas.microsoft.com/office/powerpoint/2010/main" val="1637589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180AAB-7C0B-4260-981B-EAA387D6F9BC}" type="slidenum">
              <a:rPr lang="en-US">
                <a:solidFill>
                  <a:srgbClr val="000000"/>
                </a:solidFill>
              </a:rPr>
              <a:pPr/>
              <a:t>6</a:t>
            </a:fld>
            <a:endParaRPr lang="en-US">
              <a:solidFill>
                <a:srgbClr val="000000"/>
              </a:solidFill>
            </a:endParaRPr>
          </a:p>
        </p:txBody>
      </p:sp>
      <p:sp>
        <p:nvSpPr>
          <p:cNvPr id="313346" name="Rectangle 2"/>
          <p:cNvSpPr>
            <a:spLocks noGrp="1" noRot="1" noChangeAspect="1" noChangeArrowheads="1" noTextEdit="1"/>
          </p:cNvSpPr>
          <p:nvPr>
            <p:ph type="sldImg"/>
          </p:nvPr>
        </p:nvSpPr>
        <p:spPr>
          <a:xfrm>
            <a:off x="1258888" y="720725"/>
            <a:ext cx="4800600" cy="3600450"/>
          </a:xfrm>
          <a:ln/>
        </p:spPr>
      </p:sp>
      <p:sp>
        <p:nvSpPr>
          <p:cNvPr id="313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5762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D23905-FF32-439F-B269-7995CF6A7C79}" type="slidenum">
              <a:rPr lang="en-US">
                <a:solidFill>
                  <a:srgbClr val="000000"/>
                </a:solidFill>
              </a:rPr>
              <a:pPr/>
              <a:t>7</a:t>
            </a:fld>
            <a:endParaRPr lang="en-US">
              <a:solidFill>
                <a:srgbClr val="000000"/>
              </a:solidFill>
            </a:endParaRPr>
          </a:p>
        </p:txBody>
      </p:sp>
      <p:sp>
        <p:nvSpPr>
          <p:cNvPr id="315394" name="Rectangle 2"/>
          <p:cNvSpPr>
            <a:spLocks noGrp="1" noRot="1" noChangeAspect="1" noChangeArrowheads="1" noTextEdit="1"/>
          </p:cNvSpPr>
          <p:nvPr>
            <p:ph type="sldImg"/>
          </p:nvPr>
        </p:nvSpPr>
        <p:spPr>
          <a:xfrm>
            <a:off x="1258888" y="720725"/>
            <a:ext cx="4800600" cy="3600450"/>
          </a:xfrm>
          <a:ln/>
        </p:spPr>
      </p:sp>
      <p:sp>
        <p:nvSpPr>
          <p:cNvPr id="315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1836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86BCF-F750-42F9-BE34-3B87768204A1}" type="slidenum">
              <a:rPr lang="en-US">
                <a:solidFill>
                  <a:srgbClr val="000000"/>
                </a:solidFill>
              </a:rPr>
              <a:pPr/>
              <a:t>8</a:t>
            </a:fld>
            <a:endParaRPr lang="en-US">
              <a:solidFill>
                <a:srgbClr val="000000"/>
              </a:solidFill>
            </a:endParaRPr>
          </a:p>
        </p:txBody>
      </p:sp>
      <p:sp>
        <p:nvSpPr>
          <p:cNvPr id="317442" name="Rectangle 2"/>
          <p:cNvSpPr>
            <a:spLocks noGrp="1" noRot="1" noChangeAspect="1" noChangeArrowheads="1" noTextEdit="1"/>
          </p:cNvSpPr>
          <p:nvPr>
            <p:ph type="sldImg"/>
          </p:nvPr>
        </p:nvSpPr>
        <p:spPr>
          <a:xfrm>
            <a:off x="1258888" y="720725"/>
            <a:ext cx="4800600" cy="3600450"/>
          </a:xfrm>
          <a:ln/>
        </p:spPr>
      </p:sp>
      <p:sp>
        <p:nvSpPr>
          <p:cNvPr id="317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553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646" rtl="0" eaLnBrk="1" fontAlgn="base" latinLnBrk="0" hangingPunct="1">
              <a:lnSpc>
                <a:spcPct val="100000"/>
              </a:lnSpc>
              <a:spcBef>
                <a:spcPct val="0"/>
              </a:spcBef>
              <a:spcAft>
                <a:spcPct val="0"/>
              </a:spcAft>
              <a:buClrTx/>
              <a:buSzTx/>
              <a:buFontTx/>
              <a:buNone/>
              <a:tabLst/>
              <a:defRPr/>
            </a:pPr>
            <a:fld id="{264D3FDC-02F8-4BF3-AE76-80B0DDD6CDDA}"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66646"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5778" name="Rectangle 2"/>
          <p:cNvSpPr>
            <a:spLocks noGrp="1" noRot="1" noChangeAspect="1" noChangeArrowheads="1" noTextEdit="1"/>
          </p:cNvSpPr>
          <p:nvPr>
            <p:ph type="sldImg"/>
          </p:nvPr>
        </p:nvSpPr>
        <p:spPr>
          <a:xfrm>
            <a:off x="1182688" y="698500"/>
            <a:ext cx="4648200" cy="3486150"/>
          </a:xfrm>
          <a:ln/>
        </p:spPr>
      </p:sp>
      <p:sp>
        <p:nvSpPr>
          <p:cNvPr id="715779" name="Rectangle 3"/>
          <p:cNvSpPr>
            <a:spLocks noGrp="1" noChangeArrowheads="1"/>
          </p:cNvSpPr>
          <p:nvPr>
            <p:ph type="body" idx="1"/>
          </p:nvPr>
        </p:nvSpPr>
        <p:spPr/>
        <p:txBody>
          <a:bodyPr lIns="93133" tIns="46568" rIns="93133" bIns="46568"/>
          <a:lstStyle/>
          <a:p>
            <a:endParaRPr lang="en-US" dirty="0"/>
          </a:p>
        </p:txBody>
      </p:sp>
    </p:spTree>
    <p:extLst>
      <p:ext uri="{BB962C8B-B14F-4D97-AF65-F5344CB8AC3E}">
        <p14:creationId xmlns:p14="http://schemas.microsoft.com/office/powerpoint/2010/main" val="361925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60F14D-F6B2-444F-89FF-73F1111D4A7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AFEB0E-9F8A-46AC-851C-BFEA7CE3B66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ABA281-5E7C-4F27-9605-F932C0DA5EF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F9E37AB9-9070-4AED-B921-8A51F5517D7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C6CB3FD-3EBE-484E-B363-774CD94418F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F10D287-4B01-4D4C-AC9B-45FB3ABD31C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F14D-F6B2-444F-89FF-73F1111D4A7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4533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320A1E-B06B-4438-B59D-36409EBB6FF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76440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0A80D7-1D95-4FBB-8D10-4B06F25505E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653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E0E328-26EF-4654-891E-844DAD5B7C5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9760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57E4F8-1B81-4B19-8DC4-6D97901164A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230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320A1E-B06B-4438-B59D-36409EBB6FFA}"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2398FB-5890-4BE7-AB3B-A929B6D14DA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17230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B7E4C4-DCE0-47B5-A1C1-2CD8B315952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643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26A4B7-D198-46D0-99BF-D03DA0CC462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692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EC9C9B-3F6A-48E2-AFFE-EBE7DEC1D4FD}"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3277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AFEB0E-9F8A-46AC-851C-BFEA7CE3B66D}"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3568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ABA281-5E7C-4F27-9605-F932C0DA5EF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6507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E37AB9-9070-4AED-B921-8A51F5517D7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62923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6CB3FD-3EBE-484E-B363-774CD94418F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05689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10D287-4B01-4D4C-AC9B-45FB3ABD31C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144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80A80D7-1D95-4FBB-8D10-4B06F25505E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FE0E328-26EF-4654-891E-844DAD5B7C5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E57E4F8-1B81-4B19-8DC4-6D97901164A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F2398FB-5890-4BE7-AB3B-A929B6D14DA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B7E4C4-DCE0-47B5-A1C1-2CD8B315952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F26A4B7-D198-46D0-99BF-D03DA0CC462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EC9C9B-3F6A-48E2-AFFE-EBE7DEC1D4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CAB542-0CD4-47A1-B765-6F3D61094F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5CAB542-0CD4-47A1-B765-6F3D61094F8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227590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066800" y="4819146"/>
            <a:ext cx="7239000" cy="1886453"/>
          </a:xfrm>
          <a:solidFill>
            <a:schemeClr val="tx1"/>
          </a:solidFill>
        </p:spPr>
        <p:txBody>
          <a:bodyPr/>
          <a:lstStyle/>
          <a:p>
            <a:pPr>
              <a:lnSpc>
                <a:spcPct val="90000"/>
              </a:lnSpc>
            </a:pPr>
            <a:r>
              <a:rPr lang="en-US" sz="2400" dirty="0" smtClean="0">
                <a:solidFill>
                  <a:schemeClr val="bg1"/>
                </a:solidFill>
                <a:latin typeface="Times New Roman" pitchFamily="18" charset="0"/>
              </a:rPr>
              <a:t>POLS 4600</a:t>
            </a:r>
            <a:endParaRPr lang="en-US" sz="2400" dirty="0">
              <a:solidFill>
                <a:schemeClr val="bg1"/>
              </a:solidFill>
              <a:latin typeface="Times New Roman" pitchFamily="18" charset="0"/>
            </a:endParaRPr>
          </a:p>
          <a:p>
            <a:pPr>
              <a:lnSpc>
                <a:spcPct val="90000"/>
              </a:lnSpc>
            </a:pPr>
            <a:r>
              <a:rPr lang="en-US" sz="2400" dirty="0" smtClean="0">
                <a:solidFill>
                  <a:schemeClr val="bg1"/>
                </a:solidFill>
                <a:latin typeface="Times New Roman" pitchFamily="18" charset="0"/>
              </a:rPr>
              <a:t>Prof</a:t>
            </a:r>
            <a:r>
              <a:rPr lang="en-US" sz="2400" dirty="0">
                <a:solidFill>
                  <a:schemeClr val="bg1"/>
                </a:solidFill>
                <a:latin typeface="Times New Roman" pitchFamily="18" charset="0"/>
              </a:rPr>
              <a:t>. Anthony </a:t>
            </a:r>
            <a:r>
              <a:rPr lang="en-US" sz="2400" dirty="0" smtClean="0">
                <a:solidFill>
                  <a:schemeClr val="bg1"/>
                </a:solidFill>
                <a:latin typeface="Times New Roman" pitchFamily="18" charset="0"/>
              </a:rPr>
              <a:t>Madonna</a:t>
            </a:r>
          </a:p>
          <a:p>
            <a:pPr>
              <a:lnSpc>
                <a:spcPct val="90000"/>
              </a:lnSpc>
            </a:pPr>
            <a:r>
              <a:rPr lang="en-US" sz="2400" dirty="0">
                <a:solidFill>
                  <a:schemeClr val="bg1"/>
                </a:solidFill>
                <a:latin typeface="Times New Roman" pitchFamily="18" charset="0"/>
              </a:rPr>
              <a:t>The University of Georgia</a:t>
            </a:r>
          </a:p>
          <a:p>
            <a:pPr>
              <a:lnSpc>
                <a:spcPct val="90000"/>
              </a:lnSpc>
            </a:pPr>
            <a:r>
              <a:rPr lang="en-US" sz="2400" dirty="0" smtClean="0">
                <a:solidFill>
                  <a:schemeClr val="bg1"/>
                </a:solidFill>
                <a:latin typeface="Times New Roman" pitchFamily="18" charset="0"/>
              </a:rPr>
              <a:t>ajmadonn@uga.edu</a:t>
            </a:r>
          </a:p>
          <a:p>
            <a:pPr>
              <a:lnSpc>
                <a:spcPct val="90000"/>
              </a:lnSpc>
            </a:pPr>
            <a:r>
              <a:rPr lang="en-US" sz="2400" dirty="0" smtClean="0">
                <a:solidFill>
                  <a:schemeClr val="bg1"/>
                </a:solidFill>
                <a:latin typeface="Times New Roman" pitchFamily="18" charset="0"/>
              </a:rPr>
              <a:t>9/16/19</a:t>
            </a:r>
            <a:endParaRPr lang="en-US" sz="2400" dirty="0">
              <a:solidFill>
                <a:schemeClr val="bg1"/>
              </a:solidFill>
              <a:latin typeface="Times New Roman" pitchFamily="18" charset="0"/>
            </a:endParaRPr>
          </a:p>
        </p:txBody>
      </p:sp>
      <p:pic>
        <p:nvPicPr>
          <p:cNvPr id="3" name="Picture 2"/>
          <p:cNvPicPr>
            <a:picLocks noChangeAspect="1"/>
          </p:cNvPicPr>
          <p:nvPr/>
        </p:nvPicPr>
        <p:blipFill>
          <a:blip r:embed="rId3"/>
          <a:stretch>
            <a:fillRect/>
          </a:stretch>
        </p:blipFill>
        <p:spPr>
          <a:xfrm>
            <a:off x="847799" y="228600"/>
            <a:ext cx="7677002" cy="4343400"/>
          </a:xfrm>
          <a:prstGeom prst="rect">
            <a:avLst/>
          </a:prstGeom>
        </p:spPr>
      </p:pic>
    </p:spTree>
    <p:extLst>
      <p:ext uri="{BB962C8B-B14F-4D97-AF65-F5344CB8AC3E}">
        <p14:creationId xmlns:p14="http://schemas.microsoft.com/office/powerpoint/2010/main" val="1445882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sz="quarter"/>
          </p:nvPr>
        </p:nvSpPr>
        <p:spPr>
          <a:xfrm>
            <a:off x="381000" y="0"/>
            <a:ext cx="8229600" cy="838200"/>
          </a:xfrm>
        </p:spPr>
        <p:txBody>
          <a:bodyPr/>
          <a:lstStyle/>
          <a:p>
            <a:r>
              <a:rPr lang="en-US" sz="2800" b="1" dirty="0">
                <a:solidFill>
                  <a:schemeClr val="bg1"/>
                </a:solidFill>
                <a:latin typeface="Times New Roman" pitchFamily="18" charset="0"/>
              </a:rPr>
              <a:t>Conclusion</a:t>
            </a:r>
          </a:p>
        </p:txBody>
      </p:sp>
      <p:sp>
        <p:nvSpPr>
          <p:cNvPr id="817155" name="Text Box 3"/>
          <p:cNvSpPr txBox="1">
            <a:spLocks noChangeArrowheads="1"/>
          </p:cNvSpPr>
          <p:nvPr/>
        </p:nvSpPr>
        <p:spPr bwMode="auto">
          <a:xfrm>
            <a:off x="152400" y="5105400"/>
            <a:ext cx="7772400" cy="145886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Questions? </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mn-cs"/>
              </a:rPr>
              <a:t>Concerns? Angry rants?</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rPr>
              <a:t>Enjoy the rest of your </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mn-cs"/>
              </a:rPr>
              <a:t>day!</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817156" name="Picture 4" descr="mission-accomplished"/>
          <p:cNvPicPr>
            <a:picLocks noChangeAspect="1" noChangeArrowheads="1"/>
          </p:cNvPicPr>
          <p:nvPr/>
        </p:nvPicPr>
        <p:blipFill>
          <a:blip r:embed="rId3" cstate="print"/>
          <a:srcRect/>
          <a:stretch>
            <a:fillRect/>
          </a:stretch>
        </p:blipFill>
        <p:spPr bwMode="auto">
          <a:xfrm>
            <a:off x="1287607" y="685800"/>
            <a:ext cx="6416386" cy="4343400"/>
          </a:xfrm>
          <a:prstGeom prst="rect">
            <a:avLst/>
          </a:prstGeom>
          <a:noFill/>
        </p:spPr>
      </p:pic>
    </p:spTree>
    <p:extLst>
      <p:ext uri="{BB962C8B-B14F-4D97-AF65-F5344CB8AC3E}">
        <p14:creationId xmlns:p14="http://schemas.microsoft.com/office/powerpoint/2010/main" val="3553002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sz="quarter" idx="4294967295"/>
          </p:nvPr>
        </p:nvSpPr>
        <p:spPr>
          <a:xfrm>
            <a:off x="533400" y="16933"/>
            <a:ext cx="8229600" cy="428015"/>
          </a:xfrm>
          <a:solidFill>
            <a:srgbClr val="FF0000"/>
          </a:solidFill>
        </p:spPr>
        <p:txBody>
          <a:bodyPr/>
          <a:lstStyle/>
          <a:p>
            <a:r>
              <a:rPr lang="en-US" sz="2000" b="1" dirty="0" smtClean="0">
                <a:solidFill>
                  <a:schemeClr val="bg1"/>
                </a:solidFill>
                <a:latin typeface="Times New Roman" pitchFamily="18" charset="0"/>
              </a:rPr>
              <a:t>9/16/19 </a:t>
            </a:r>
            <a:r>
              <a:rPr lang="en-US" sz="2000" b="1" dirty="0" smtClean="0">
                <a:solidFill>
                  <a:schemeClr val="bg1"/>
                </a:solidFill>
                <a:latin typeface="Times New Roman" pitchFamily="18" charset="0"/>
              </a:rPr>
              <a:t>Outline</a:t>
            </a:r>
            <a:endParaRPr lang="en-US" sz="2000" b="1" dirty="0">
              <a:solidFill>
                <a:schemeClr val="bg1"/>
              </a:solidFill>
              <a:latin typeface="Times New Roman" pitchFamily="18" charset="0"/>
            </a:endParaRPr>
          </a:p>
        </p:txBody>
      </p:sp>
      <p:sp>
        <p:nvSpPr>
          <p:cNvPr id="9" name="Text Box 8"/>
          <p:cNvSpPr txBox="1">
            <a:spLocks noChangeArrowheads="1"/>
          </p:cNvSpPr>
          <p:nvPr/>
        </p:nvSpPr>
        <p:spPr bwMode="auto">
          <a:xfrm>
            <a:off x="54861" y="54385"/>
            <a:ext cx="2932609" cy="7032694"/>
          </a:xfrm>
          <a:prstGeom prst="rect">
            <a:avLst/>
          </a:prstGeom>
          <a:noFill/>
          <a:ln w="9525">
            <a:noFill/>
            <a:miter lim="800000"/>
            <a:headEnd/>
            <a:tailEnd/>
          </a:ln>
          <a:effectLst/>
        </p:spPr>
        <p:txBody>
          <a:bodyPr wrap="square">
            <a:spAutoFit/>
          </a:bodyPr>
          <a:lstStyle/>
          <a:p>
            <a:r>
              <a:rPr lang="en-US" sz="1500" b="1" u="sng" dirty="0">
                <a:solidFill>
                  <a:schemeClr val="bg1"/>
                </a:solidFill>
                <a:latin typeface="Times New Roman" panose="02020603050405020304" pitchFamily="18" charset="0"/>
                <a:cs typeface="Times New Roman" panose="02020603050405020304" pitchFamily="18" charset="0"/>
              </a:rPr>
              <a:t>I. Introduction</a:t>
            </a:r>
          </a:p>
          <a:p>
            <a:pPr marL="800100" lvl="1" indent="-342900">
              <a:buFont typeface="+mj-lt"/>
              <a:buAutoNum type="alphaLcPeriod"/>
            </a:pPr>
            <a:r>
              <a:rPr lang="en-US" sz="1500" dirty="0" smtClean="0">
                <a:solidFill>
                  <a:schemeClr val="bg1"/>
                </a:solidFill>
                <a:latin typeface="Times" pitchFamily="18" charset="0"/>
                <a:cs typeface="Times" panose="02020603050405020304" pitchFamily="18" charset="0"/>
              </a:rPr>
              <a:t>email</a:t>
            </a:r>
          </a:p>
          <a:p>
            <a:pPr marL="800100" lvl="1" indent="-342900">
              <a:buFont typeface="+mj-lt"/>
              <a:buAutoNum type="alphaLcPeriod"/>
            </a:pPr>
            <a:r>
              <a:rPr lang="en-US" sz="1500" dirty="0" smtClean="0">
                <a:solidFill>
                  <a:schemeClr val="bg1"/>
                </a:solidFill>
                <a:latin typeface="Times" pitchFamily="18" charset="0"/>
                <a:cs typeface="Times" panose="02020603050405020304" pitchFamily="18" charset="0"/>
              </a:rPr>
              <a:t>announcements</a:t>
            </a:r>
          </a:p>
          <a:p>
            <a:pPr marL="800100" lvl="1" indent="-342900">
              <a:buFont typeface="+mj-lt"/>
              <a:buAutoNum type="alphaLcPeriod"/>
            </a:pPr>
            <a:r>
              <a:rPr lang="en-US" sz="1500" dirty="0" smtClean="0">
                <a:solidFill>
                  <a:schemeClr val="bg1"/>
                </a:solidFill>
                <a:latin typeface="Times" pitchFamily="18" charset="0"/>
                <a:cs typeface="Times" panose="02020603050405020304" pitchFamily="18" charset="0"/>
              </a:rPr>
              <a:t>news</a:t>
            </a:r>
          </a:p>
          <a:p>
            <a:pPr marL="800100" lvl="1" indent="-342900">
              <a:buFont typeface="+mj-lt"/>
              <a:buAutoNum type="alphaLcPeriod"/>
            </a:pPr>
            <a:r>
              <a:rPr lang="en-US" sz="1500" dirty="0" smtClean="0">
                <a:solidFill>
                  <a:schemeClr val="bg1"/>
                </a:solidFill>
                <a:latin typeface="Times" pitchFamily="18" charset="0"/>
                <a:cs typeface="Times" panose="02020603050405020304" pitchFamily="18" charset="0"/>
              </a:rPr>
              <a:t>sign-in</a:t>
            </a:r>
          </a:p>
          <a:p>
            <a:pPr marL="800100" lvl="1" indent="-342900">
              <a:buFont typeface="+mj-lt"/>
              <a:buAutoNum type="alphaLcPeriod"/>
            </a:pPr>
            <a:endParaRPr lang="en-US" sz="1500" dirty="0" smtClean="0">
              <a:solidFill>
                <a:schemeClr val="bg1"/>
              </a:solidFill>
              <a:latin typeface="Times" pitchFamily="18" charset="0"/>
              <a:cs typeface="Times" panose="02020603050405020304" pitchFamily="18" charset="0"/>
            </a:endParaRPr>
          </a:p>
          <a:p>
            <a:pPr lvl="0"/>
            <a:r>
              <a:rPr lang="en-US" sz="1500" b="1" u="sng" dirty="0" smtClean="0">
                <a:solidFill>
                  <a:schemeClr val="bg1"/>
                </a:solidFill>
                <a:latin typeface="Times New Roman" pitchFamily="18" charset="0"/>
                <a:cs typeface="Times New Roman" pitchFamily="18" charset="0"/>
              </a:rPr>
              <a:t>II. </a:t>
            </a:r>
            <a:r>
              <a:rPr lang="en-US" sz="1500" b="1" u="sng" dirty="0" smtClean="0">
                <a:solidFill>
                  <a:srgbClr val="FFFFFF"/>
                </a:solidFill>
                <a:latin typeface="Times New Roman" pitchFamily="18" charset="0"/>
                <a:cs typeface="Times New Roman" pitchFamily="18" charset="0"/>
              </a:rPr>
              <a:t>History</a:t>
            </a:r>
            <a:endParaRPr lang="en-US" sz="1500" b="1" u="sng" dirty="0">
              <a:solidFill>
                <a:srgbClr val="FFFFFF"/>
              </a:solidFill>
              <a:latin typeface="Times New Roman" pitchFamily="18" charset="0"/>
              <a:cs typeface="Times New Roman" pitchFamily="18" charset="0"/>
            </a:endParaRP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Reed</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Cannon</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Rayburn and committee deference</a:t>
            </a:r>
          </a:p>
          <a:p>
            <a:pPr marL="800100" lvl="1" indent="-342900">
              <a:buFont typeface="+mj-lt"/>
              <a:buAutoNum type="alphaLcPeriod"/>
            </a:pPr>
            <a:endParaRPr lang="en-US" sz="1500" dirty="0">
              <a:solidFill>
                <a:srgbClr val="FFFFFF"/>
              </a:solidFill>
              <a:latin typeface="Times New Roman" pitchFamily="18" charset="0"/>
              <a:cs typeface="Times New Roman" pitchFamily="18" charset="0"/>
            </a:endParaRPr>
          </a:p>
          <a:p>
            <a:pPr lvl="0"/>
            <a:r>
              <a:rPr lang="en-US" sz="1500" b="1" u="sng" dirty="0" smtClean="0">
                <a:solidFill>
                  <a:srgbClr val="FFFFFF"/>
                </a:solidFill>
                <a:latin typeface="Times New Roman" pitchFamily="18" charset="0"/>
                <a:cs typeface="Times New Roman" pitchFamily="18" charset="0"/>
              </a:rPr>
              <a:t>III</a:t>
            </a:r>
            <a:r>
              <a:rPr lang="en-US" sz="1500" b="1" u="sng" dirty="0">
                <a:solidFill>
                  <a:srgbClr val="FFFFFF"/>
                </a:solidFill>
                <a:latin typeface="Times New Roman" pitchFamily="18" charset="0"/>
                <a:cs typeface="Times New Roman" pitchFamily="18" charset="0"/>
              </a:rPr>
              <a:t>. Theories</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CPG</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Cartel Theory</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Pivotal Politics</a:t>
            </a:r>
          </a:p>
          <a:p>
            <a:pPr marL="800100" lvl="1" indent="-342900">
              <a:buFont typeface="+mj-lt"/>
              <a:buAutoNum type="alphaLcPeriod"/>
            </a:pPr>
            <a:endParaRPr lang="en-US" sz="1500" dirty="0">
              <a:solidFill>
                <a:srgbClr val="FFFFFF"/>
              </a:solidFill>
              <a:latin typeface="Times New Roman" pitchFamily="18" charset="0"/>
              <a:cs typeface="Times New Roman" pitchFamily="18" charset="0"/>
            </a:endParaRPr>
          </a:p>
          <a:p>
            <a:pPr lvl="0"/>
            <a:r>
              <a:rPr lang="en-US" sz="1500" b="1" u="sng" dirty="0" smtClean="0">
                <a:solidFill>
                  <a:srgbClr val="FFFFFF"/>
                </a:solidFill>
                <a:latin typeface="Times New Roman" pitchFamily="18" charset="0"/>
                <a:cs typeface="Times New Roman" pitchFamily="18" charset="0"/>
              </a:rPr>
              <a:t>IV. </a:t>
            </a:r>
            <a:r>
              <a:rPr lang="en-US" sz="1500" b="1" u="sng" dirty="0">
                <a:solidFill>
                  <a:srgbClr val="FFFFFF"/>
                </a:solidFill>
                <a:latin typeface="Times New Roman" pitchFamily="18" charset="0"/>
                <a:cs typeface="Times New Roman" pitchFamily="18" charset="0"/>
              </a:rPr>
              <a:t>Other House Leaders</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Majority Leader</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Minority Leader</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Majority Whip</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Minority Whip</a:t>
            </a:r>
          </a:p>
          <a:p>
            <a:pPr marL="800100" lvl="1" indent="-342900">
              <a:buFont typeface="+mj-lt"/>
              <a:buAutoNum type="alphaLcPeriod"/>
            </a:pPr>
            <a:endParaRPr lang="en-US" sz="1500" dirty="0">
              <a:solidFill>
                <a:srgbClr val="FFFFFF"/>
              </a:solidFill>
              <a:latin typeface="Times New Roman" pitchFamily="18" charset="0"/>
              <a:cs typeface="Times New Roman" pitchFamily="18" charset="0"/>
            </a:endParaRPr>
          </a:p>
          <a:p>
            <a:pPr lvl="0"/>
            <a:r>
              <a:rPr lang="en-US" sz="1500" b="1" u="sng" dirty="0" smtClean="0">
                <a:solidFill>
                  <a:srgbClr val="FFFFFF"/>
                </a:solidFill>
                <a:latin typeface="Times New Roman" pitchFamily="18" charset="0"/>
                <a:cs typeface="Times New Roman" pitchFamily="18" charset="0"/>
              </a:rPr>
              <a:t>V. </a:t>
            </a:r>
            <a:r>
              <a:rPr lang="en-US" sz="1500" b="1" u="sng" dirty="0">
                <a:solidFill>
                  <a:srgbClr val="FFFFFF"/>
                </a:solidFill>
                <a:latin typeface="Times New Roman" pitchFamily="18" charset="0"/>
                <a:cs typeface="Times New Roman" pitchFamily="18" charset="0"/>
              </a:rPr>
              <a:t>Senate Leaders</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Presiding Officer</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Majority Leader</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Minority Leader</a:t>
            </a:r>
          </a:p>
          <a:p>
            <a:pPr marL="800100" lvl="1" indent="-342900">
              <a:buFont typeface="+mj-lt"/>
              <a:buAutoNum type="alphaLcPeriod"/>
            </a:pPr>
            <a:r>
              <a:rPr lang="en-US" sz="1500" dirty="0">
                <a:solidFill>
                  <a:srgbClr val="FFFFFF"/>
                </a:solidFill>
                <a:latin typeface="Times New Roman" pitchFamily="18" charset="0"/>
                <a:cs typeface="Times New Roman" pitchFamily="18" charset="0"/>
              </a:rPr>
              <a:t>Majority Whip</a:t>
            </a:r>
          </a:p>
          <a:p>
            <a:pPr lvl="1"/>
            <a:endParaRPr lang="en-US" sz="1600" dirty="0" smtClean="0">
              <a:solidFill>
                <a:schemeClr val="bg1"/>
              </a:solidFill>
              <a:latin typeface="Times New Roman" pitchFamily="18" charset="0"/>
              <a:cs typeface="Times New Roman" pitchFamily="18" charset="0"/>
            </a:endParaRPr>
          </a:p>
          <a:p>
            <a:pPr marL="800100" lvl="1" indent="-342900">
              <a:buFont typeface="+mj-lt"/>
              <a:buAutoNum type="alphaLcPeriod"/>
            </a:pPr>
            <a:endParaRPr lang="en-US" sz="1500" dirty="0">
              <a:solidFill>
                <a:schemeClr val="bg1"/>
              </a:solidFill>
              <a:latin typeface="Times" pitchFamily="18" charset="0"/>
              <a:cs typeface="Times" panose="02020603050405020304" pitchFamily="18" charset="0"/>
            </a:endParaRPr>
          </a:p>
        </p:txBody>
      </p:sp>
      <p:sp>
        <p:nvSpPr>
          <p:cNvPr id="7" name="Text Box 8"/>
          <p:cNvSpPr txBox="1">
            <a:spLocks noChangeArrowheads="1"/>
          </p:cNvSpPr>
          <p:nvPr/>
        </p:nvSpPr>
        <p:spPr bwMode="auto">
          <a:xfrm>
            <a:off x="6455229" y="914400"/>
            <a:ext cx="2667000" cy="323165"/>
          </a:xfrm>
          <a:prstGeom prst="rect">
            <a:avLst/>
          </a:prstGeom>
          <a:noFill/>
          <a:ln w="9525">
            <a:noFill/>
            <a:miter lim="800000"/>
            <a:headEnd/>
            <a:tailEnd/>
          </a:ln>
          <a:effectLst/>
        </p:spPr>
        <p:txBody>
          <a:bodyPr wrap="square">
            <a:spAutoFit/>
          </a:bodyPr>
          <a:lstStyle/>
          <a:p>
            <a:r>
              <a:rPr lang="en-US" sz="1500" dirty="0">
                <a:solidFill>
                  <a:schemeClr val="bg1"/>
                </a:solidFill>
                <a:latin typeface="Times" panose="02020603050405020304" pitchFamily="18" charset="0"/>
                <a:cs typeface="Times" panose="02020603050405020304" pitchFamily="18" charset="0"/>
              </a:rPr>
              <a:t>	</a:t>
            </a:r>
          </a:p>
        </p:txBody>
      </p:sp>
      <p:sp>
        <p:nvSpPr>
          <p:cNvPr id="8" name="Rectangle 6"/>
          <p:cNvSpPr>
            <a:spLocks noChangeArrowheads="1"/>
          </p:cNvSpPr>
          <p:nvPr/>
        </p:nvSpPr>
        <p:spPr bwMode="auto">
          <a:xfrm>
            <a:off x="3085009" y="3997907"/>
            <a:ext cx="2963071" cy="6019800"/>
          </a:xfrm>
          <a:prstGeom prst="rect">
            <a:avLst/>
          </a:prstGeom>
          <a:noFill/>
          <a:ln w="9525">
            <a:noFill/>
            <a:miter lim="800000"/>
            <a:headEnd/>
            <a:tailEnd/>
          </a:ln>
        </p:spPr>
        <p:txBody>
          <a:bodyPr/>
          <a:lstStyle/>
          <a:p>
            <a:pPr lvl="0"/>
            <a:endParaRPr lang="en-US" sz="1500" b="1" u="sng" dirty="0" smtClean="0">
              <a:solidFill>
                <a:srgbClr val="FFFFFF"/>
              </a:solidFill>
              <a:latin typeface="Times New Roman" pitchFamily="18" charset="0"/>
              <a:cs typeface="Times New Roman" pitchFamily="18" charset="0"/>
            </a:endParaRPr>
          </a:p>
          <a:p>
            <a:pPr lvl="1"/>
            <a:endParaRPr lang="en-US" sz="1600" dirty="0">
              <a:solidFill>
                <a:srgbClr val="FFFFFF"/>
              </a:solidFill>
              <a:latin typeface="Times New Roman" pitchFamily="18" charset="0"/>
              <a:cs typeface="Times New Roman" pitchFamily="18" charset="0"/>
            </a:endParaRPr>
          </a:p>
          <a:p>
            <a:pPr lvl="0"/>
            <a:endParaRPr lang="en-US" sz="1500" b="1" u="sng" dirty="0" smtClean="0">
              <a:solidFill>
                <a:srgbClr val="FFFFFF"/>
              </a:solidFill>
              <a:latin typeface="Times New Roman" pitchFamily="18" charset="0"/>
              <a:cs typeface="Times New Roman" pitchFamily="18" charset="0"/>
            </a:endParaRPr>
          </a:p>
        </p:txBody>
      </p:sp>
      <p:sp>
        <p:nvSpPr>
          <p:cNvPr id="13" name="Text Box 8"/>
          <p:cNvSpPr txBox="1">
            <a:spLocks noChangeArrowheads="1"/>
          </p:cNvSpPr>
          <p:nvPr/>
        </p:nvSpPr>
        <p:spPr bwMode="auto">
          <a:xfrm>
            <a:off x="2497040" y="4377651"/>
            <a:ext cx="3579032" cy="3077766"/>
          </a:xfrm>
          <a:prstGeom prst="rect">
            <a:avLst/>
          </a:prstGeom>
          <a:noFill/>
          <a:ln w="9525">
            <a:noFill/>
            <a:miter lim="800000"/>
            <a:headEnd/>
            <a:tailEnd/>
          </a:ln>
          <a:effectLst/>
        </p:spPr>
        <p:txBody>
          <a:bodyPr wrap="square">
            <a:spAutoFit/>
          </a:bodyPr>
          <a:lstStyle/>
          <a:p>
            <a:pPr lvl="0"/>
            <a:r>
              <a:rPr lang="en-US" sz="1500" b="1" u="sng" dirty="0" smtClean="0">
                <a:solidFill>
                  <a:srgbClr val="FFFFFF"/>
                </a:solidFill>
                <a:latin typeface="Times New Roman" pitchFamily="18" charset="0"/>
                <a:cs typeface="Times New Roman" pitchFamily="18" charset="0"/>
              </a:rPr>
              <a:t>VI</a:t>
            </a:r>
            <a:r>
              <a:rPr lang="en-US" sz="1500" b="1" u="sng" dirty="0">
                <a:solidFill>
                  <a:srgbClr val="FFFFFF"/>
                </a:solidFill>
                <a:latin typeface="Times New Roman" pitchFamily="18" charset="0"/>
                <a:cs typeface="Times New Roman" pitchFamily="18" charset="0"/>
              </a:rPr>
              <a:t>. Unidimensional Spatial Model</a:t>
            </a:r>
          </a:p>
          <a:p>
            <a:pPr marL="800100" lvl="1" indent="-342900">
              <a:buFontTx/>
              <a:buAutoNum type="alphaLcPeriod"/>
            </a:pPr>
            <a:r>
              <a:rPr lang="en-US" sz="1500" dirty="0">
                <a:solidFill>
                  <a:srgbClr val="FFFFFF"/>
                </a:solidFill>
                <a:latin typeface="Times New Roman" pitchFamily="18" charset="0"/>
                <a:cs typeface="Times New Roman" pitchFamily="18" charset="0"/>
              </a:rPr>
              <a:t>Trade-off</a:t>
            </a:r>
          </a:p>
          <a:p>
            <a:pPr marL="800100" lvl="1" indent="-342900">
              <a:buFontTx/>
              <a:buAutoNum type="alphaLcPeriod"/>
            </a:pPr>
            <a:r>
              <a:rPr lang="en-US" sz="1500" dirty="0">
                <a:solidFill>
                  <a:srgbClr val="FFFFFF"/>
                </a:solidFill>
                <a:latin typeface="Times New Roman" pitchFamily="18" charset="0"/>
                <a:cs typeface="Times New Roman" pitchFamily="18" charset="0"/>
              </a:rPr>
              <a:t>Ideal point</a:t>
            </a:r>
          </a:p>
          <a:p>
            <a:pPr marL="800100" lvl="1" indent="-342900">
              <a:buFontTx/>
              <a:buAutoNum type="alphaLcPeriod"/>
            </a:pPr>
            <a:r>
              <a:rPr lang="en-US" sz="1500" dirty="0">
                <a:solidFill>
                  <a:srgbClr val="FFFFFF"/>
                </a:solidFill>
                <a:latin typeface="Times New Roman" pitchFamily="18" charset="0"/>
                <a:cs typeface="Times New Roman" pitchFamily="18" charset="0"/>
              </a:rPr>
              <a:t>Single-</a:t>
            </a:r>
            <a:r>
              <a:rPr lang="en-US" sz="1500" dirty="0" err="1">
                <a:solidFill>
                  <a:srgbClr val="FFFFFF"/>
                </a:solidFill>
                <a:latin typeface="Times New Roman" pitchFamily="18" charset="0"/>
                <a:cs typeface="Times New Roman" pitchFamily="18" charset="0"/>
              </a:rPr>
              <a:t>peakedness</a:t>
            </a:r>
            <a:endParaRPr lang="en-US" sz="1500" dirty="0">
              <a:solidFill>
                <a:srgbClr val="FFFFFF"/>
              </a:solidFill>
              <a:latin typeface="Times New Roman" pitchFamily="18" charset="0"/>
              <a:cs typeface="Times New Roman" pitchFamily="18" charset="0"/>
            </a:endParaRPr>
          </a:p>
          <a:p>
            <a:pPr marL="800100" lvl="1" indent="-342900">
              <a:buFontTx/>
              <a:buAutoNum type="alphaLcPeriod"/>
            </a:pPr>
            <a:r>
              <a:rPr lang="en-US" sz="1500" dirty="0" err="1">
                <a:solidFill>
                  <a:srgbClr val="FFFFFF"/>
                </a:solidFill>
                <a:latin typeface="Times New Roman" pitchFamily="18" charset="0"/>
                <a:cs typeface="Times New Roman" pitchFamily="18" charset="0"/>
              </a:rPr>
              <a:t>winset</a:t>
            </a:r>
            <a:endParaRPr lang="en-US" sz="1500" dirty="0">
              <a:solidFill>
                <a:srgbClr val="FFFFFF"/>
              </a:solidFill>
              <a:latin typeface="Times New Roman" pitchFamily="18" charset="0"/>
              <a:cs typeface="Times New Roman" pitchFamily="18" charset="0"/>
            </a:endParaRPr>
          </a:p>
          <a:p>
            <a:pPr lvl="0"/>
            <a:endParaRPr lang="en-US" sz="1500" b="1" u="sng" dirty="0">
              <a:solidFill>
                <a:srgbClr val="FFFFFF"/>
              </a:solidFill>
              <a:latin typeface="Times New Roman" pitchFamily="18" charset="0"/>
              <a:cs typeface="Times New Roman" pitchFamily="18" charset="0"/>
            </a:endParaRPr>
          </a:p>
          <a:p>
            <a:pPr lvl="0"/>
            <a:r>
              <a:rPr lang="en-US" sz="1500" b="1" u="sng" dirty="0" smtClean="0">
                <a:solidFill>
                  <a:srgbClr val="FFFFFF"/>
                </a:solidFill>
                <a:latin typeface="Times New Roman" pitchFamily="18" charset="0"/>
                <a:cs typeface="Times New Roman" pitchFamily="18" charset="0"/>
              </a:rPr>
              <a:t>VII. </a:t>
            </a:r>
            <a:r>
              <a:rPr lang="en-US" sz="1500" b="1" u="sng" dirty="0">
                <a:solidFill>
                  <a:srgbClr val="FFFFFF"/>
                </a:solidFill>
                <a:latin typeface="Times New Roman" pitchFamily="18" charset="0"/>
                <a:cs typeface="Times New Roman" pitchFamily="18" charset="0"/>
              </a:rPr>
              <a:t>Black’s Median Voter Theorem</a:t>
            </a:r>
          </a:p>
          <a:p>
            <a:pPr marL="800100" lvl="1" indent="-342900">
              <a:buFontTx/>
              <a:buAutoNum type="alphaLcPeriod"/>
            </a:pPr>
            <a:r>
              <a:rPr lang="en-US" sz="1500" dirty="0">
                <a:solidFill>
                  <a:srgbClr val="FFFFFF"/>
                </a:solidFill>
                <a:latin typeface="Times New Roman" pitchFamily="18" charset="0"/>
                <a:cs typeface="Times New Roman" pitchFamily="18" charset="0"/>
              </a:rPr>
              <a:t>Odd #’s</a:t>
            </a:r>
          </a:p>
          <a:p>
            <a:pPr marL="800100" lvl="1" indent="-342900">
              <a:buFontTx/>
              <a:buAutoNum type="alphaLcPeriod"/>
            </a:pPr>
            <a:r>
              <a:rPr lang="en-US" sz="1500" dirty="0">
                <a:solidFill>
                  <a:srgbClr val="FFFFFF"/>
                </a:solidFill>
                <a:latin typeface="Times New Roman" pitchFamily="18" charset="0"/>
                <a:cs typeface="Times New Roman" pitchFamily="18" charset="0"/>
              </a:rPr>
              <a:t>Full participation</a:t>
            </a:r>
          </a:p>
          <a:p>
            <a:pPr marL="800100" lvl="1" indent="-342900">
              <a:buFontTx/>
              <a:buAutoNum type="alphaLcPeriod"/>
            </a:pPr>
            <a:r>
              <a:rPr lang="en-US" sz="1500" dirty="0">
                <a:solidFill>
                  <a:srgbClr val="FFFFFF"/>
                </a:solidFill>
                <a:latin typeface="Times New Roman" pitchFamily="18" charset="0"/>
                <a:cs typeface="Times New Roman" pitchFamily="18" charset="0"/>
              </a:rPr>
              <a:t>Sincere </a:t>
            </a:r>
            <a:r>
              <a:rPr lang="en-US" sz="1500" dirty="0" smtClean="0">
                <a:solidFill>
                  <a:srgbClr val="FFFFFF"/>
                </a:solidFill>
                <a:latin typeface="Times New Roman" pitchFamily="18" charset="0"/>
                <a:cs typeface="Times New Roman" pitchFamily="18" charset="0"/>
              </a:rPr>
              <a:t>voting</a:t>
            </a:r>
          </a:p>
          <a:p>
            <a:pPr marL="800100" lvl="1" indent="-342900">
              <a:buFontTx/>
              <a:buAutoNum type="alphaLcPeriod"/>
            </a:pPr>
            <a:endParaRPr lang="en-US" sz="1500" dirty="0">
              <a:solidFill>
                <a:srgbClr val="FFFFFF"/>
              </a:solidFill>
              <a:latin typeface="Times New Roman" pitchFamily="18" charset="0"/>
              <a:cs typeface="Times New Roman" pitchFamily="18" charset="0"/>
            </a:endParaRPr>
          </a:p>
          <a:p>
            <a:pPr marL="800100" lvl="1" indent="-342900">
              <a:buFontTx/>
              <a:buAutoNum type="alphaLcPeriod"/>
            </a:pPr>
            <a:endParaRPr lang="en-US" sz="1500" dirty="0">
              <a:solidFill>
                <a:srgbClr val="FFFFFF"/>
              </a:solidFill>
              <a:latin typeface="Times New Roman" pitchFamily="18" charset="0"/>
              <a:cs typeface="Times New Roman" pitchFamily="18" charset="0"/>
            </a:endParaRPr>
          </a:p>
          <a:p>
            <a:pPr marL="800100" lvl="1" indent="-342900">
              <a:buFont typeface="+mj-lt"/>
              <a:buAutoNum type="alphaLcPeriod"/>
            </a:pPr>
            <a:endParaRPr lang="en-US" sz="1400" dirty="0" smtClean="0">
              <a:solidFill>
                <a:srgbClr val="FFFFFF"/>
              </a:solidFill>
              <a:latin typeface="Times New Roman" pitchFamily="18" charset="0"/>
              <a:cs typeface="Times New Roman" pitchFamily="18" charset="0"/>
            </a:endParaRPr>
          </a:p>
        </p:txBody>
      </p:sp>
      <p:sp>
        <p:nvSpPr>
          <p:cNvPr id="14" name="Text Box 8"/>
          <p:cNvSpPr txBox="1">
            <a:spLocks noChangeArrowheads="1"/>
          </p:cNvSpPr>
          <p:nvPr/>
        </p:nvSpPr>
        <p:spPr bwMode="auto">
          <a:xfrm>
            <a:off x="5733662" y="4376828"/>
            <a:ext cx="3076280" cy="3231654"/>
          </a:xfrm>
          <a:prstGeom prst="rect">
            <a:avLst/>
          </a:prstGeom>
          <a:noFill/>
          <a:ln w="9525">
            <a:noFill/>
            <a:miter lim="800000"/>
            <a:headEnd/>
            <a:tailEnd/>
          </a:ln>
          <a:effectLst/>
        </p:spPr>
        <p:txBody>
          <a:bodyPr wrap="square">
            <a:spAutoFit/>
          </a:bodyPr>
          <a:lstStyle/>
          <a:p>
            <a:pPr lvl="0"/>
            <a:r>
              <a:rPr lang="en-US" sz="1500" b="1" u="sng" dirty="0">
                <a:solidFill>
                  <a:srgbClr val="FFFFFF"/>
                </a:solidFill>
                <a:latin typeface="Times New Roman" pitchFamily="18" charset="0"/>
                <a:cs typeface="Times New Roman" pitchFamily="18" charset="0"/>
              </a:rPr>
              <a:t>VIII. Committee-Gatekeeper Game</a:t>
            </a:r>
          </a:p>
          <a:p>
            <a:pPr marL="800100" lvl="1" indent="-342900">
              <a:buAutoNum type="alphaLcPeriod"/>
            </a:pPr>
            <a:r>
              <a:rPr lang="en-US" sz="1500" dirty="0">
                <a:solidFill>
                  <a:srgbClr val="FFFFFF"/>
                </a:solidFill>
                <a:latin typeface="Times New Roman" pitchFamily="18" charset="0"/>
                <a:cs typeface="Times New Roman" pitchFamily="18" charset="0"/>
              </a:rPr>
              <a:t>Open v. Closed rules</a:t>
            </a:r>
          </a:p>
          <a:p>
            <a:pPr marL="800100" lvl="1" indent="-342900">
              <a:buAutoNum type="alphaLcPeriod"/>
            </a:pPr>
            <a:r>
              <a:rPr lang="en-US" sz="1500" dirty="0">
                <a:solidFill>
                  <a:srgbClr val="FFFFFF"/>
                </a:solidFill>
                <a:latin typeface="Times New Roman" pitchFamily="18" charset="0"/>
                <a:cs typeface="Times New Roman" pitchFamily="18" charset="0"/>
              </a:rPr>
              <a:t>Exercise</a:t>
            </a:r>
          </a:p>
          <a:p>
            <a:pPr lvl="0"/>
            <a:endParaRPr lang="en-US" sz="1600" b="1" u="sng" dirty="0" smtClean="0">
              <a:solidFill>
                <a:srgbClr val="FFFFFF"/>
              </a:solidFill>
              <a:latin typeface="Times New Roman" pitchFamily="18" charset="0"/>
              <a:cs typeface="Times New Roman" pitchFamily="18" charset="0"/>
            </a:endParaRPr>
          </a:p>
          <a:p>
            <a:pPr lvl="0"/>
            <a:r>
              <a:rPr lang="en-US" sz="1600" b="1" u="sng" dirty="0" smtClean="0">
                <a:solidFill>
                  <a:srgbClr val="FFFFFF"/>
                </a:solidFill>
                <a:latin typeface="Times New Roman" pitchFamily="18" charset="0"/>
                <a:cs typeface="Times New Roman" pitchFamily="18" charset="0"/>
              </a:rPr>
              <a:t>IX. Conclusion</a:t>
            </a:r>
            <a:endParaRPr lang="en-US" sz="1600" b="1" u="sng" dirty="0">
              <a:solidFill>
                <a:srgbClr val="FFFFFF"/>
              </a:solidFill>
              <a:latin typeface="Times New Roman" pitchFamily="18" charset="0"/>
              <a:cs typeface="Times New Roman" pitchFamily="18" charset="0"/>
            </a:endParaRPr>
          </a:p>
          <a:p>
            <a:pPr marL="800100" lvl="1" indent="-342900">
              <a:buFont typeface="+mj-lt"/>
              <a:buAutoNum type="alphaLcPeriod"/>
            </a:pPr>
            <a:r>
              <a:rPr lang="en-US" sz="1400" dirty="0" smtClean="0">
                <a:solidFill>
                  <a:srgbClr val="FFFFFF"/>
                </a:solidFill>
                <a:latin typeface="Times New Roman" pitchFamily="18" charset="0"/>
                <a:cs typeface="Times New Roman" pitchFamily="18" charset="0"/>
              </a:rPr>
              <a:t>Questions?</a:t>
            </a:r>
            <a:endParaRPr lang="en-US" sz="1400" dirty="0">
              <a:solidFill>
                <a:srgbClr val="FFFFFF"/>
              </a:solidFill>
              <a:latin typeface="Times New Roman" pitchFamily="18" charset="0"/>
              <a:cs typeface="Times New Roman" pitchFamily="18" charset="0"/>
            </a:endParaRPr>
          </a:p>
          <a:p>
            <a:pPr marL="800100" lvl="1" indent="-342900">
              <a:buFont typeface="+mj-lt"/>
              <a:buAutoNum type="alphaLcPeriod"/>
            </a:pPr>
            <a:endParaRPr lang="en-US" sz="1600" dirty="0">
              <a:solidFill>
                <a:srgbClr val="FFFFFF"/>
              </a:solidFill>
              <a:latin typeface="Times New Roman" pitchFamily="18" charset="0"/>
              <a:cs typeface="Times New Roman" pitchFamily="18" charset="0"/>
            </a:endParaRPr>
          </a:p>
          <a:p>
            <a:pPr marL="800100" lvl="1" indent="-342900">
              <a:buFont typeface="+mj-lt"/>
              <a:buAutoNum type="alphaLcPeriod"/>
            </a:pPr>
            <a:endParaRPr lang="en-US" sz="1600" dirty="0">
              <a:solidFill>
                <a:srgbClr val="FFFFFF"/>
              </a:solidFill>
              <a:latin typeface="Times New Roman" pitchFamily="18" charset="0"/>
              <a:cs typeface="Times New Roman" pitchFamily="18" charset="0"/>
            </a:endParaRPr>
          </a:p>
          <a:p>
            <a:pPr marL="800100" lvl="1" indent="-342900">
              <a:buFont typeface="+mj-lt"/>
              <a:buAutoNum type="alphaLcPeriod"/>
            </a:pPr>
            <a:endParaRPr lang="en-US" sz="1600" dirty="0">
              <a:solidFill>
                <a:srgbClr val="FFFFFF"/>
              </a:solidFill>
              <a:latin typeface="Times New Roman" pitchFamily="18" charset="0"/>
              <a:cs typeface="Times New Roman" pitchFamily="18" charset="0"/>
            </a:endParaRPr>
          </a:p>
          <a:p>
            <a:pPr marL="800100" lvl="1" indent="-342900">
              <a:buFont typeface="+mj-lt"/>
              <a:buAutoNum type="alphaLcPeriod"/>
            </a:pPr>
            <a:endParaRPr lang="en-US" dirty="0" smtClean="0">
              <a:solidFill>
                <a:schemeClr val="bg1"/>
              </a:solidFill>
              <a:latin typeface="Times" pitchFamily="18" charset="0"/>
              <a:cs typeface="Times" panose="02020603050405020304" pitchFamily="18" charset="0"/>
            </a:endParaRPr>
          </a:p>
          <a:p>
            <a:pPr marL="800100" lvl="1" indent="-342900">
              <a:buFont typeface="+mj-lt"/>
              <a:buAutoNum type="alphaLcPeriod"/>
            </a:pPr>
            <a:endParaRPr lang="en-US" sz="1500" dirty="0">
              <a:solidFill>
                <a:srgbClr val="FFFFFF"/>
              </a:solidFill>
              <a:latin typeface="Times New Roman" pitchFamily="18" charset="0"/>
              <a:cs typeface="Times New Roman" pitchFamily="18" charset="0"/>
            </a:endParaRPr>
          </a:p>
          <a:p>
            <a:endParaRPr lang="en-US" sz="1500" dirty="0">
              <a:solidFill>
                <a:srgbClr val="FFFFFF"/>
              </a:solidFill>
              <a:latin typeface="Times New Roman" pitchFamily="18" charset="0"/>
              <a:cs typeface="Times New Roman" pitchFamily="18" charset="0"/>
            </a:endParaRPr>
          </a:p>
          <a:p>
            <a:pPr lvl="1"/>
            <a:endParaRPr lang="en-US" sz="1500" dirty="0">
              <a:solidFill>
                <a:schemeClr val="bg1"/>
              </a:solidFill>
              <a:latin typeface="Times" pitchFamily="18" charset="0"/>
              <a:cs typeface="Times" panose="02020603050405020304" pitchFamily="18" charset="0"/>
            </a:endParaRPr>
          </a:p>
        </p:txBody>
      </p:sp>
      <p:pic>
        <p:nvPicPr>
          <p:cNvPr id="2" name="Picture 1"/>
          <p:cNvPicPr>
            <a:picLocks noChangeAspect="1"/>
          </p:cNvPicPr>
          <p:nvPr/>
        </p:nvPicPr>
        <p:blipFill>
          <a:blip r:embed="rId3"/>
          <a:stretch>
            <a:fillRect/>
          </a:stretch>
        </p:blipFill>
        <p:spPr>
          <a:xfrm>
            <a:off x="2819400" y="444948"/>
            <a:ext cx="5943600" cy="3769701"/>
          </a:xfrm>
          <a:prstGeom prst="rect">
            <a:avLst/>
          </a:prstGeom>
        </p:spPr>
      </p:pic>
    </p:spTree>
    <p:extLst>
      <p:ext uri="{BB962C8B-B14F-4D97-AF65-F5344CB8AC3E}">
        <p14:creationId xmlns:p14="http://schemas.microsoft.com/office/powerpoint/2010/main" val="1145423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sz="quarter" idx="4294967295"/>
          </p:nvPr>
        </p:nvSpPr>
        <p:spPr>
          <a:xfrm>
            <a:off x="457200" y="1"/>
            <a:ext cx="8229600" cy="533399"/>
          </a:xfrm>
          <a:solidFill>
            <a:srgbClr val="0070C0"/>
          </a:solidFill>
        </p:spPr>
        <p:txBody>
          <a:bodyPr/>
          <a:lstStyle/>
          <a:p>
            <a:r>
              <a:rPr lang="en-US" sz="2800" b="1" dirty="0">
                <a:solidFill>
                  <a:schemeClr val="bg1"/>
                </a:solidFill>
                <a:latin typeface="Times New Roman" pitchFamily="18" charset="0"/>
              </a:rPr>
              <a:t>News</a:t>
            </a:r>
          </a:p>
        </p:txBody>
      </p:sp>
      <p:sp>
        <p:nvSpPr>
          <p:cNvPr id="2" name="AutoShape 2" descr="data:image/jpeg;base64,/9j/4AAQSkZJRgABAQAAAQABAAD/2wCEAAkGBhQSEBUUEhQVFBUVFRQXFxYXFRYXFhYVFBUWFRcUFBQYHCYeFxkjGRcVHy8gIycpLCwtFR8xNTAqNSYrLCkBCQoKDgwOGg8PGiwkHyQsKSwsLCksLCksLCwsLCwpLCksLCwsLCwsLCkpLSwsLCksLCwsLCwpLCksLCksLCkpLP/AABEIALUBFgMBIgACEQEDEQH/xAAcAAAABwEBAAAAAAAAAAAAAAAAAgMEBQYHAQj/xABDEAABAwEFBAcFBgUDBAMBAAABAAIRAwQFEiExBkFRYQcTInGBkbEUMlKhwSNCYnLR8DOCkrLhFSTxY3OzwlOToiX/xAAaAQADAQEBAQAAAAAAAAAAAAAAAQIDBAUG/8QALREAAgIBAwIEBQQDAAAAAAAAAAECEQMSITEEQSIyUXEzYYGhwRORsfAFI0L/2gAMAwEAAhEDEQA/ANxQQQQAEEEEABBBBAAQQQQAhbmzSeOLHf2leZbx97x+hXp6v7ru4+i8w3oYf4n0Xs/474c/p+Tyev8AiQ9n+Bkz3P6fRKudp3/QJJvueXoEZ507x6BdlHLZyqde5yTBIJI0GHLwR6uh/mTeq8B2enZ843qXsylujU+hwfxz/wBv/wBlp4Wa9D47Fc/iYPJp/VaSF4nV/Gl/ex6/T/CR1AoLhXMbnCiFHKKQkMKUzvS9mUGgulznHCxjfee46NaPruXb3vAUKL6hzwjITEk5AE7s1QaN5vr1GupO6y11wRTP3LLQmHVsO5xGg7uJliNCuyuXslxBOIgx7sjItbxAMtnfBT0JnYrM2lTZTbMMaGicyY3k7ydU4pmUwFVyEm60tBwlzQeBInySzQgCDvG+OrtVOmSWtOGY4uJAnlIHmrEs26UrT1b2nQuY0g8MDnT6hXq4rw6+zUav/wAlNjvEgT85R3AkAUYFJl0a5Kp7V9ItGydinFarwB7LfzOG/kmIuMoSsKtfSfbnGRVDBwaxvzxSrDsT0qPqVRRtZBxmG1IDYPBwGXigLNUlAlJdYuOqJDDl6CRxoIAkUEEEABBBBAAQQQQAEFwlNrReTGGHEAlADh4yK8v3uPtDyJ/Rej7RfrGCXloHJ0/RUivsJd9paXU3uaSdS7EBn8OS7uk6mGKMlLvX2s4uq6aeWUZR7X96MaZ7nl6Bddu7x6K87SdFlWg0Gzk12b4BxCBqRnkY1/wqI46d49F6mPJHJG4s8+eOUJVJAqnI+KQrjPxHolquh8URzc/3wTkTFmq9C7f9vXP/AFv/AEatICoPRDTixvPGq75NYPor6F4XUfFke1h+Gg64ShK4sDUBKY3vXLKeMPDMJGbvdIJAwu709KgrdbetquomlNNok1CeyXj7rRvjiplwNFE6T79tAaA9pZZ8jLRIxRBDnfFOg9VcNhdnfZbKDUDeuqDE8jUDVlPuaIHfKdtpsZSDAJbphd2hloM9yX/1TiMktVcj0+g6tFqaxpe9wa1oJc4mAANSSs72i20fVeRSqFlIQGhpwlx0xOcM4OeSe9Jt7j2enRY7+M6XHgynmf8A9R5LI7faYMNLt2vA6ZLZbKzPl0XCtm7tHE4mTvk8ZM+at2zG01eiWseeto75M1GDi34hyPhCyWx7R1KeT29Y3vhw7ipahttTaCPtZOggeUpVfDC6LL0w342rUpim6WtZGhGbnGdeQCUsHSY6hd1Cz2dn2jKYDqj4IGZJwNBz7z5FZzel7OtFQuOQ0jgPqUsy2tAjgk6T2Gromby2ntFczWqveTuxEN/oGQ8lHe1JrVt7YySXtcosKJDEITepxCIypK45wQBufRvtIbTYwHOmpS7Ds8zwPkrYKy8+bD34bLbaZBOCoQx4nIg6eRW841IxyaiCbhyCYFhQQQTACCCCAAml423q28z+ynapm118Yahb8Ay7zEn98EAC8NpYOpEcFAV70655ZJc0Z56AngRB/wCVX70vJzjA4Z+JBzSNieWb8znPGc1lJnVhxqT3LjTqNiHdqNJz9VHXhZgQTS7J5ZfJRvt5K4be7es7O1Y0Tty7UVGMDapxgZO+JuevMc1UekS4mB4tNLC1tQjE0AAY+IjKTv8A8qRFpDveCPtVSY+xkxOCHDkZAcDG6DK6ukyuORfM87rumWhtGaVDkVwnX97guVDkUC7X97gvom9z5tLY2bopH+x76j/oFdQVSui3KwN/PU/uKuQcvAz/ABJe7PaxeSPshSUCUTEivcYMawYnSd0rE1GV7W1zYYz3iRJ+Fv6nRN3RHj+4TCjaaoMVc3zHuwXHfhbPu8yl69lrOyBbTHfid8hHzUjE69qAdAULf21DbO2B2qh0buA4uO4eqbbSuNjpl5cTpgdBJLjkQR4z4rOa9rBcc3OPGZJKShfmHqrgWtt5OqVC6p2nEyRu7hwCj6rCSXEzyjRFFqjLCV3ETqIV32JoRpUgajQYAnOdI3lGvVtMEupkQNBMyk67gAou0DMpiOUTOu9K9XO/T0TamYKcMqpDFG0eaUwwmwrrhrnNAD+nUgJM1zMJGjVEd6Up0wc0AL06hEEHNpBB5gyF6Lui29ZQpv1xMafMArziBG9bP0Y3l1tha060yWeA0+UIAurSgitKCALOgggqEBBBBAAWVbZVD7TVn4jC1VY70mVzTtZDWlznkQJgAYQ4uKOxUFckiFrDPMZkR4D9hJ0nmZKQsNtc4yQZ5jd/yE86okZLGbPQwxa5OurNGrgPmkzftNroKia93VQ4kmOG/LkFGvu+q73qhdnlI0HDvUqKfct5GtqLpQvKkU/tLBWs7mMdhD3U2EjUdZUbT+YcQqxZrgcbO/A77UAOAOYMZkDnEwnGwlWoK7BUhrXVGNDicQJxtwaHe6I5jcqx+ZNepHUPwNP0KfednNKrVpnVlR7P6HFs/JNw5Se2NbFbrSeznWdOGcMgwYBzGYznfKiAfVfRxlaTPlHGm0bb0Yu//ns/NU/vcrfjVO6N8rvpfz/3uVqxrxMr8cvdnr41UF7IWxrhqJEvRS9Zlir66a1Ky5USL2lJjIPbSxGvZHtb7whw8NRyyWM1LWWEjDmMlvooE5HQ6qlX7cdJlQ9hpcIIcWiY3Gfl4KXPShqNsy994VImMt5w/VJe1znK0B1YtBBzEnwzUZarqo1M3MAPFvZPjGR8VmsqZo8bKdUq80jjKuD9hab86dYjgHAOHcSITq7Ois1i4C0hrmgEfZyDPHtaLSOSLdIhwa3ZRHBEIKvFu6J7dTJwdXWaNC12En+V2h8VWrzuK02c/bUKjBBM4ZEDUlzZAC0pkEZjRsSI14KMkMCVpu4JIIzUAOqdTitY6HmnqKxOhqZeDRKySmZK3fYK6jQsdNpEOIxO73ZpdwLUCgigoKiS2IIIJgBBBcKAOrNeli6jLKzcsTXMJ4OyIz3SBC0pQ21t29fZXtGo7Q/ln6Smt9ioy0tSMUuuwFjHB0l2KSSZ14ckuKpbolBULQZjXLKMufjKaVa4g8VzM9RMUFtLsnjJIWipRpCWiXHx8TwCa1q86JGlelKn75Ekb0qK1IkKG2lKi6Gds78oEqYsNto9Wa+bGYmVQBB6t1F4qDCOBLdOcKlm9bGXjNuueQgqbvWs32eq6key5gOWgJLQtIwbkora2Y5ZrRJunsyr7Q2tlW0VajA4Co7GQ6JxO7TtOZKjmlCo7XwRGFe/FKKUV2PmJeJtm49H+V30e4/NxVlxKs7CmLBQ/IPnmrBjXiz8z9z1Y8IOXIpciF6IXqChQvXMaRL1zEgBxiVa2qokuY4NJEFpIExGYmNN+anw9Fc5S1aoadGcWlmu+ZPmo57sOS0C8rupvzLRPEZHzGqpt62EMqYSRnm0neOHeud43Hc3U0xnRrlm/wAFaNgi99ao/PAG4e9xIPyHqqwyxuc8MaJLjA7ytMuS7W2ei2m3dqeLjqVeKFy1E5JUqJJzk3rAEEESDkQdCOaOXJJ5XejkKff/AEc2Wvic1povOeKnkJ5s0Pqs32h2Jr2TtGKtPe9ojD+Zuo78wtwqJhaaOIEESDqE9CYtTRgbGo6s212xNSzuNSi0uokzAEmmTugat57lD3Fc1S1Vm02NOZ7Toya3eZWDi0zZNMtnRtsj17vaKw7DTFNvxEauPIHLwWwUmwEwum720aTKbRAa0NHgFItTSJsVBQRQupgW5BBBIALhXVwoA6uOAIz039yBKxbpI6S3e2MZZnB1KzuBcJ7NaoDmCR91ug5yc4CuMdTIlJREdqbrNAuw50sRwneAZhrucb1U+ukwStHs18UbfZsbM2ukOafea7ex43EfoQqFftxOpElslu7iP1CylCmdmPLezGLqhBXfYwRiLQSeQPmCo91qcnNC9i0LN32OhSXcPRsuIwaFMjm3L5Je9qzaVN9FrQ0PAMDLCAWkQNwJDvJCjfRBD3NAbMTz1gcSo4V3VXvtLm4mCoxpbyOJwZE/C06b119Jjcp6nwv5OPrcqjDTF7v+CJr5HySLXZJ9fZaX9ZTbgZUlzWTOEAxE94UJZrSZyAPeuzJm07o87Hh1OmbnspfFGnYaAfVY0im0EFwkGMwRrKd2nbizM+85/wCVjvUgD5rJaNrqge43wcUepeNTfTd4ELxJ5Zt7UeusMa3s0at0hCPs6Lj+dwb6So2vt7aJEMpNHDtOJ5TI9FShe7h9148AUb/Wm7wfFpWerIXoxmkWDbik+BVBpE7/AHmf1DMeIU/RtLXgOY4OB0IMjzCxo3vTO+EpZL2NN2KlVLDxade8aHxCpZJLzIiWKL8rNnD0C5Z9dvSG8ENqta+SBjacJzMdppy8RHcrvTtAOYII5GVupJ8GEouPIo5gOqjr3uWnXbhe3TMEZEHvUiCgGqkSRNybMtovx4nOIENxHSf8ZKxBJsCWDVpFJcEt2cRC1LAIYVdkjZ1JENJOnJIhUmSIGlKNZrG1vutAngEqGpQJtgHYlWpJqUaoZQoEFxBSMuCCrt/be2Sygh1QPeMsFOHEHg46N8TPJUC9+li0VJFLDRb+GHP8XOEeQCpY2yXNGtWu206TcdV7WNG9xAHzVMvvpYoUsqDTWdxPYpjxIxHwEc1k95X8+qcVSo+oeLnFxHISch3KItNvVqCRLk2WfafpFtVqa5hqBrHCCxgwtI4OObiORMFUS1VQ5GqWlRzq4Jic+CqydJJ7P7RvsVbrG5sdAqM+Jo3j8QzjvI3rV+uZWph7YLXtBB4grEKxV06NdocL/Zah7LyTSPB+rmeOo5zxCzZpH0JK+dmJksyKrT7BUaYcPP6HitZfZFAX5e1Gk9tBxhzsLnQKktE9nNgMGROfDmspRvg6YT3p/co21lh6mrRZBE2am+Dxe+pJA3aAH8qFyl1Kl7S0tIZXY3Ac5cG4sRacoggTxKsPSC1tZllc12JzespBxcHF04Xsa5/xCH655idZVbuyxudQrjCcTSyRoR2gDkV6HTzise/97HBmxyllpLf5b/MY37aHuPbbgnE8CCBFR0y0H7sgwoayNkjvHqpW+La+phFRxPVswNkRDW6CExuwdpvePVc/UujfplbZahZdwDsuB/UrlSgYzD/kVYLpsoc0n8X0CkbbdwDJjez5wvMUU0mdTzNScfQpT2xqSO9qTxzpB13HcrJtNd4ZSaY1d+qrrMo8Vc8ajGx48rm6CFwPwnxSDqTT90eBCmLssQdqP3P+E6uS5qdZrzAxBuIA5HMZZbx/hN49PcP1L7Fbp2ZuIdn7wnPdInetQuCq1rAxjWsYNGtEDPM5LPrwus0HNDokDOBGcq57Mulo7kosme5bqZThoUJfRd1ENc5hc+k3E0w4B1VgMHuJUU+6qUkPtVoJGo9oeI74IV6q2IouzAlA8aSPNUSx2YUba0UX1CHWaq+XPc/PE0A9olHfeRZThzjjImo7eXHd4aeCHkrsGiy6VLcxurhlzSTb0pnRwWd2+3u0dkNzTz4803st4Edmcjllz3rP9eRf6SL5ZdqrPVdhY8kzGhA8VKrFn2SrTtgDc8cYSMsyYyHHP0WzUQQ0TrAnyXRim5XZjOKXAoF0FFlDEtjMUBSjSkQUo0qGykKgoIoKCmxnnj/WamuIrv8AqGL8J47j3j6qKe5J9auts5oki61GeaI+vKamrPePmFzGossVdUTeuwHM5c0YuSdQSFJR1wXGPIIIJBBBBGoIMgjnKTo1PunwSpCQzbtkto22yyh+XXN7NRmn2gEyB8JGfmNyqW0NzOZUfVc7Nxl4dEHdOeUZAcslWNj9ojY7SHu/hu7NQa9mcngcWnPukb1rO1jqYoCs4tDQR2pEZ5jPfOSho0i9ym17gdaLM6nkx7GtfTABEuBwim5vutPa0AkYszIIUFdl+vhxOZIDKgI7QwnLxyVgsF94rW2nSlzS6XOMhuGA4xIzMZ9+HimW2t0tsl4NrEH2a0w52CAWk5PwyCJHvAHWCs4SbVS79vkbz/1yU8fbv8yB2lhzWvbvnPjlIlQ90/xG/mHqpO9KwFndTnERWD2kCAWOpuGU5jtZx+IKMub+MzvTmqx17jlk/UzOdVdX79y72XahtAmmWk75HNSNp2zY5obgcM2ndoIP0VUqZ1DuIBzyz0UtdZx1GMIa/tTug5cc8lmopYlJmdaskkh5f+0DK7GANc2CTLmwD3FQJMgHvU9tXlSoAtDRhfEGdXDkIVea7sjxSyvwoeFU2SVitwaDE5tdMbtYPzUvdW0FlpsJccD3OA0J+zAaNRluJRbos8NecExTJ1bwOeqr1MDrWjCSMfAHKJ10Wkt9ydTrSPtpr0p16xdSdibnnBG+d6suyx7I7lSb0rS8ZQerpzlxbMq67L+6O5Yx33KfCJ69z9k3/u0P/KxQ9qZTNV5GsnGMpIAEYc9Qc8wpi8qZdTaGgn7SkctwFRpJPKAlLNbe2GtcHHeJyEckOWliq0JWmjSoltZzx1nU9W2TkGEguMDuGe6FBXmxpZhaS9ziSXAEAmdG8gMp5Lu2F1tquaQ5wkYTBdmRLgDGgMxKrjLy6suDyA1nYyd7vBus8VE91syo/MDbudTlrnucHEkhxBAJ8JnxSllqAGJ0+fEJlVtDaolhymN456HVJsqBhE58+ayZoS1S0EFrtSHSO79dFp9htOOkx3FoPyWRNqHst3wSeWKPmtVsLMFJjfhaB8l09Pdsxy9h8XIByb9ajNeulsxQ5a5KtKb0ylgVDZSQrKCIHIKbGeY3FJkoxKLK62zno616AdmiObwRS5SVQ5BQSbHyjykOglWnKNSqSOYXSUk4QZHikMVIWl9H16MtllfYLQA4sbNLEJlg0Ge9pI8COCzUGRKcXZeL7PXZWp+9TdI5jQtPIiR4oBGk3NYcdVz3Dttc9smZku7UA6dqWx8LGKbvu6Pb7urM1fScSw9wBy5EYXfzJsyuwh1ooHK1NbVp5SG1jgoOBA+F5Y538/BTNw2kU2s3AkCDkcLvdBHEMwj+Vc9tScn3aS9jtpSxqEeycn78GG2iqHWcNLcNSkXtcfiaTIxfiacQnhHBN7k/jM7z6FWrpFuMWW3ugRTrSRwE6/RVe6GFtcA7i75Aq8vkf1OfF5yWq1WCq6SJ4Sn9z3rRp1Q5x92SYz5DJSV2XPTr0HNIgurgF4AxQKeLIkZaHzUC+zAgmMyToPHTyUq5Yt+EPVpyOuWSW0t+0q1OiGHOmwhxOQkunKdUe6dnK9ps761FuNlBoNQgjKROQ+9ln3Laujzo/pWWl11Wm016waXYmg9U2BFNo0BnM8zGgCurKDRo0CeAAUSg5oFLTdHl2zbRsax7SQXObEh4BGXDglrbd77M2hWrNDWV6ZfT7UmMEDG2OyTIMcF6Iv8AstB9ItrU6b25OhzQRLSHNPfIB8FmG01kpWqoX2kvqBsinRpjABxLqmZ0G6O9U5VszTHic1ZnNo/3NYig0vkMAEfC0Ak8BIKvN12H2elNVwJ+Fp3xOZ/RL2O6hSY7qrPTs4O8vILgPifUMuPcmVqc4w92bYBA+8TlOS59VbIp42uRS8bwqOGRw7gBOnEp9c1FrZeIkiPIZ+MoleGMc8xic2RMdnc2fEkplQBpwGaERJOZcY3btFPcOxy+Lc/G3AGyQTJEjLQEcCFTrfZ2OwjDTY0Oc6GS52J8AkucTwCtNe0ux4XAOEHPeN4VRvNuGtIEA5/onwLkO+7X5QA1giIIPiSOKZ1XEPIIgcURlrIeXDIwAeBz4KYttMOa0jcB5pOhpHNnaGOszFmMUnj2ZPktHdbVTNl7PhDnmJ90R5lThrLrwKo36nPkdslxbE5oVpUCyqpKxvVyYkiZpuSzXJjSenLXLKy6HAcgkg5BAUeaCilB5Sa6zA6SQil0rsrjikM7TKWDk2BRw5IBfEhKRL1zGgBVpwnkUqUhMhGo1dxSAtmyd7/Z9Q8wGVOupk7muBp2lgz1NJzngcWkrTrQ/tsje7Flygx4gv8A6VhlCsWPDhqDP6juIkeK1vZS8PaKLKm9tNrDnnLdDyzNZvPCFjlX/fZJ/vwdfTu/B3bX7Lc50oWMV7CKg96i7PjlkR5QsvsedRjhvBB72iPSFsd50w+x128S8jwj6CVjl3dmo5h1DoGe8HD6T5IauFIzb05L+pdtnKwbRBL2CalQgHMyKLhJ7QjeO+FZuh7Y72l7bZWb9lSd9m0546wiX82sMjT3huw55m276bqmAvf2YNVwiIJ0pyBBw7zIlT7Ntq5GClaKtGlTltCnTcWBlMGGNIZGM4QJJkkkneqjGSjRnKSbs9F3vflGysx13hg3DUuI3NaMys02h6bIltlaGgfff2neDRkPEnuWV35tRWrH7Wq+q8CMTiT4DgFBVrRknRJoN3dIde0VXU6j3VHOktJjUaiBujdyU/RxtaXF2AgYi6Jj9IWQ3TXeLRSNMEv6xoaBEkuOENBOWcx4rebi2SvB7Wl+GyEb3uFR/wDTTMebgsMkd9jv6fMoxqTKzSp06jnHDWtZBzADWUxOclzifUFLV6hAa4tDRijCDiyGgDk52t2cq2avTFaq6sxwJpmMDOsHvNcwE6ZESfRFtYBYCf8AnFlELOgy5FLgi7d2iTmdIBJic/nkuNtmKPzhvnlKcdVLRyIJ/T98FCVmltQici5pj8pn9FJmS1pAbUaGjXLx0+pVdvGxznOhP7JU7eVQB855k5/vkoWo4wfrwCU+ARXbbSwvnnCcsrk7/wB8EnfrcmuHEBNBagGgbyp02kwuizbMWnsOHOfNTYrKu3NVGExxA+SladSV2QfhOeXJK2d0lS9nKh7IFLWdZylbLSJCkU8aUxpFO2FCAWBQRAV1MR5peiFGcUQldhidxIpQQSYwILi6pGCUEEEwDArhK4ggQ5Y+Qr50Y3uGGrSdAEdbzIaIcDyAE+JWdsfBUtc159RWbViWjJ43upuyqNHMtkKJR1rSzTHN45akbUyn/tw05mS08Tk6nPkAsXvQYLU/vB8wPrK2XFhZSBOYLA47j2cJPmQVke2NPDa3DvHk4x6qcctVv1bf3ZpnjppeiS+yGdpt8DCCZObvFFbacDfxHTlz70zrugzxHp+wgyzPdnhJ+XqtG65OdI71+corq0pdl1OJEkCSOamXbP0WWaq8kue11IAkw0YnODuyOIG8qHkiitLuiHuu2YK9J8E4KlNxj8Lw76L0vaelik0S2jUM8S0fVYJeVdrbPRaIAws0Gpg5lWWvWOHkY+ZznlCynK2XFbFh276SX2ikKYptY3E12OcTgW5iMgBw36po29GvYwMIMnXkq3fBhpB1OnIKPuK+OrfgOYmWnhlos4lvYuFstGEYScyPX/CirdaBInh6ZJS2XmHCcp1nvVctV4DeR+iiSKTLXaazn06b26YDM7oy/VQ1WqRMnhl3pTZm8BVY+iTMAlpHzb5Llto4TkNQcym+NwRBXzWilG8uy5HioSzvzz1VlvCyh9Lm3MHuCrYGarHWmiZcljuCtk4dxU/ZnZqq3G84/Aqz2R2YWi4IfJPWRS1EJhYqak6TFmUOKKdNSFJqcAKhBwUFwIIEeanIiCC7TEC7KCCQwq6uIKRgXUEEwAggggQClbO7cggkxmt7N2ovs9nLtW0wJ4jtNz/+tpVJ6QBFsPP/AAggscfm+n5Z05ncE/n+ERNkblrHkl3Up1J8yuoLPI/ExY/KJPogEd49VLWszY6p/wCtRH/kKCClvwr3X8hJeJEdeImkwcGN/tKtdetL2t0GFrjzkNEfNcQVSJjwQt92oknxHknezLBhmM9ZQQVQJkL3/d4NJzgS2ATloqRVo8yUEFXDEtyf2QrFlQEbnt+eRHkrlf1IYnDcMX1QQWOQuJBluUblVa1IB0DcSPIoIKcXcqZK3M3tHuVjsgzCCC6I8GT5LVdwyClaTUEFl3GO2NSgCCCoR2EEEED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data:image/jpeg;base64,/9j/4AAQSkZJRgABAQAAAQABAAD/2wCEAAkGBhQSEBUUEhQVFBUVFRQXFxYXFRYXFhYVFBUWFRcUFBQYHCYeFxkjGRcVHy8gIycpLCwtFR8xNTAqNSYrLCkBCQoKDgwOGg8PGiwkHyQsKSwsLCksLCksLCwsLCwpLCksLCwsLCwsLCkpLSwsLCksLCwsLCwpLCksLCksLCkpLP/AABEIALUBFgMBIgACEQEDEQH/xAAcAAAABwEBAAAAAAAAAAAAAAAAAgMEBQYHAQj/xABDEAABAwEFBAcFBgUDBAMBAAABAAIRAwQFEiExBkFRYQcTInGBkbEUMlKhwSNCYnLR8DOCkrLhFSTxY3OzwlOToiX/xAAaAQADAQEBAQAAAAAAAAAAAAAAAQIDBAUG/8QALREAAgIBAwIEBQQDAAAAAAAAAAECEQMSITEEQSIyUXEzYYGhwRORsfAFI0L/2gAMAwEAAhEDEQA/ANxQQQQAEEEEABBBBAAQQQQAhbmzSeOLHf2leZbx97x+hXp6v7ru4+i8w3oYf4n0Xs/474c/p+Tyev8AiQ9n+Bkz3P6fRKudp3/QJJvueXoEZ507x6BdlHLZyqde5yTBIJI0GHLwR6uh/mTeq8B2enZ843qXsylujU+hwfxz/wBv/wBlp4Wa9D47Fc/iYPJp/VaSF4nV/Gl/ex6/T/CR1AoLhXMbnCiFHKKQkMKUzvS9mUGgulznHCxjfee46NaPruXb3vAUKL6hzwjITEk5AE7s1QaN5vr1GupO6y11wRTP3LLQmHVsO5xGg7uJliNCuyuXslxBOIgx7sjItbxAMtnfBT0JnYrM2lTZTbMMaGicyY3k7ydU4pmUwFVyEm60tBwlzQeBInySzQgCDvG+OrtVOmSWtOGY4uJAnlIHmrEs26UrT1b2nQuY0g8MDnT6hXq4rw6+zUav/wAlNjvEgT85R3AkAUYFJl0a5Kp7V9ItGydinFarwB7LfzOG/kmIuMoSsKtfSfbnGRVDBwaxvzxSrDsT0qPqVRRtZBxmG1IDYPBwGXigLNUlAlJdYuOqJDDl6CRxoIAkUEEEABBBBAAQQQQAEFwlNrReTGGHEAlADh4yK8v3uPtDyJ/Rej7RfrGCXloHJ0/RUivsJd9paXU3uaSdS7EBn8OS7uk6mGKMlLvX2s4uq6aeWUZR7X96MaZ7nl6Bddu7x6K87SdFlWg0Gzk12b4BxCBqRnkY1/wqI46d49F6mPJHJG4s8+eOUJVJAqnI+KQrjPxHolquh8URzc/3wTkTFmq9C7f9vXP/AFv/AEatICoPRDTixvPGq75NYPor6F4XUfFke1h+Gg64ShK4sDUBKY3vXLKeMPDMJGbvdIJAwu709KgrdbetquomlNNok1CeyXj7rRvjiplwNFE6T79tAaA9pZZ8jLRIxRBDnfFOg9VcNhdnfZbKDUDeuqDE8jUDVlPuaIHfKdtpsZSDAJbphd2hloM9yX/1TiMktVcj0+g6tFqaxpe9wa1oJc4mAANSSs72i20fVeRSqFlIQGhpwlx0xOcM4OeSe9Jt7j2enRY7+M6XHgynmf8A9R5LI7faYMNLt2vA6ZLZbKzPl0XCtm7tHE4mTvk8ZM+at2zG01eiWseeto75M1GDi34hyPhCyWx7R1KeT29Y3vhw7ipahttTaCPtZOggeUpVfDC6LL0w342rUpim6WtZGhGbnGdeQCUsHSY6hd1Cz2dn2jKYDqj4IGZJwNBz7z5FZzel7OtFQuOQ0jgPqUsy2tAjgk6T2Gromby2ntFczWqveTuxEN/oGQ8lHe1JrVt7YySXtcosKJDEITepxCIypK45wQBufRvtIbTYwHOmpS7Ds8zwPkrYKy8+bD34bLbaZBOCoQx4nIg6eRW841IxyaiCbhyCYFhQQQTACCCCAAml423q28z+ynapm118Yahb8Ay7zEn98EAC8NpYOpEcFAV70655ZJc0Z56AngRB/wCVX70vJzjA4Z+JBzSNieWb8znPGc1lJnVhxqT3LjTqNiHdqNJz9VHXhZgQTS7J5ZfJRvt5K4be7es7O1Y0Tty7UVGMDapxgZO+JuevMc1UekS4mB4tNLC1tQjE0AAY+IjKTv8A8qRFpDveCPtVSY+xkxOCHDkZAcDG6DK6ukyuORfM87rumWhtGaVDkVwnX97guVDkUC7X97gvom9z5tLY2bopH+x76j/oFdQVSui3KwN/PU/uKuQcvAz/ABJe7PaxeSPshSUCUTEivcYMawYnSd0rE1GV7W1zYYz3iRJ+Fv6nRN3RHj+4TCjaaoMVc3zHuwXHfhbPu8yl69lrOyBbTHfid8hHzUjE69qAdAULf21DbO2B2qh0buA4uO4eqbbSuNjpl5cTpgdBJLjkQR4z4rOa9rBcc3OPGZJKShfmHqrgWtt5OqVC6p2nEyRu7hwCj6rCSXEzyjRFFqjLCV3ETqIV32JoRpUgajQYAnOdI3lGvVtMEupkQNBMyk67gAou0DMpiOUTOu9K9XO/T0TamYKcMqpDFG0eaUwwmwrrhrnNAD+nUgJM1zMJGjVEd6Up0wc0AL06hEEHNpBB5gyF6Lui29ZQpv1xMafMArziBG9bP0Y3l1tha060yWeA0+UIAurSgitKCALOgggqEBBBBAAWVbZVD7TVn4jC1VY70mVzTtZDWlznkQJgAYQ4uKOxUFckiFrDPMZkR4D9hJ0nmZKQsNtc4yQZ5jd/yE86okZLGbPQwxa5OurNGrgPmkzftNroKia93VQ4kmOG/LkFGvu+q73qhdnlI0HDvUqKfct5GtqLpQvKkU/tLBWs7mMdhD3U2EjUdZUbT+YcQqxZrgcbO/A77UAOAOYMZkDnEwnGwlWoK7BUhrXVGNDicQJxtwaHe6I5jcqx+ZNepHUPwNP0KfednNKrVpnVlR7P6HFs/JNw5Se2NbFbrSeznWdOGcMgwYBzGYznfKiAfVfRxlaTPlHGm0bb0Yu//ns/NU/vcrfjVO6N8rvpfz/3uVqxrxMr8cvdnr41UF7IWxrhqJEvRS9Zlir66a1Ky5USL2lJjIPbSxGvZHtb7whw8NRyyWM1LWWEjDmMlvooE5HQ6qlX7cdJlQ9hpcIIcWiY3Gfl4KXPShqNsy994VImMt5w/VJe1znK0B1YtBBzEnwzUZarqo1M3MAPFvZPjGR8VmsqZo8bKdUq80jjKuD9hab86dYjgHAOHcSITq7Ois1i4C0hrmgEfZyDPHtaLSOSLdIhwa3ZRHBEIKvFu6J7dTJwdXWaNC12En+V2h8VWrzuK02c/bUKjBBM4ZEDUlzZAC0pkEZjRsSI14KMkMCVpu4JIIzUAOqdTitY6HmnqKxOhqZeDRKySmZK3fYK6jQsdNpEOIxO73ZpdwLUCgigoKiS2IIIJgBBBcKAOrNeli6jLKzcsTXMJ4OyIz3SBC0pQ21t29fZXtGo7Q/ln6Smt9ioy0tSMUuuwFjHB0l2KSSZ14ckuKpbolBULQZjXLKMufjKaVa4g8VzM9RMUFtLsnjJIWipRpCWiXHx8TwCa1q86JGlelKn75Ekb0qK1IkKG2lKi6Gds78oEqYsNto9Wa+bGYmVQBB6t1F4qDCOBLdOcKlm9bGXjNuueQgqbvWs32eq6key5gOWgJLQtIwbkora2Y5ZrRJunsyr7Q2tlW0VajA4Co7GQ6JxO7TtOZKjmlCo7XwRGFe/FKKUV2PmJeJtm49H+V30e4/NxVlxKs7CmLBQ/IPnmrBjXiz8z9z1Y8IOXIpciF6IXqChQvXMaRL1zEgBxiVa2qokuY4NJEFpIExGYmNN+anw9Fc5S1aoadGcWlmu+ZPmo57sOS0C8rupvzLRPEZHzGqpt62EMqYSRnm0neOHeud43Hc3U0xnRrlm/wAFaNgi99ao/PAG4e9xIPyHqqwyxuc8MaJLjA7ytMuS7W2ei2m3dqeLjqVeKFy1E5JUqJJzk3rAEEESDkQdCOaOXJJ5XejkKff/AEc2Wvic1povOeKnkJ5s0Pqs32h2Jr2TtGKtPe9ojD+Zuo78wtwqJhaaOIEESDqE9CYtTRgbGo6s212xNSzuNSi0uokzAEmmTugat57lD3Fc1S1Vm02NOZ7Toya3eZWDi0zZNMtnRtsj17vaKw7DTFNvxEauPIHLwWwUmwEwum720aTKbRAa0NHgFItTSJsVBQRQupgW5BBBIALhXVwoA6uOAIz039yBKxbpI6S3e2MZZnB1KzuBcJ7NaoDmCR91ug5yc4CuMdTIlJREdqbrNAuw50sRwneAZhrucb1U+ukwStHs18UbfZsbM2ukOafea7ex43EfoQqFftxOpElslu7iP1CylCmdmPLezGLqhBXfYwRiLQSeQPmCo91qcnNC9i0LN32OhSXcPRsuIwaFMjm3L5Je9qzaVN9FrQ0PAMDLCAWkQNwJDvJCjfRBD3NAbMTz1gcSo4V3VXvtLm4mCoxpbyOJwZE/C06b119Jjcp6nwv5OPrcqjDTF7v+CJr5HySLXZJ9fZaX9ZTbgZUlzWTOEAxE94UJZrSZyAPeuzJm07o87Hh1OmbnspfFGnYaAfVY0im0EFwkGMwRrKd2nbizM+85/wCVjvUgD5rJaNrqge43wcUepeNTfTd4ELxJ5Zt7UeusMa3s0at0hCPs6Lj+dwb6So2vt7aJEMpNHDtOJ5TI9FShe7h9148AUb/Wm7wfFpWerIXoxmkWDbik+BVBpE7/AHmf1DMeIU/RtLXgOY4OB0IMjzCxo3vTO+EpZL2NN2KlVLDxade8aHxCpZJLzIiWKL8rNnD0C5Z9dvSG8ENqta+SBjacJzMdppy8RHcrvTtAOYII5GVupJ8GEouPIo5gOqjr3uWnXbhe3TMEZEHvUiCgGqkSRNybMtovx4nOIENxHSf8ZKxBJsCWDVpFJcEt2cRC1LAIYVdkjZ1JENJOnJIhUmSIGlKNZrG1vutAngEqGpQJtgHYlWpJqUaoZQoEFxBSMuCCrt/be2Sygh1QPeMsFOHEHg46N8TPJUC9+li0VJFLDRb+GHP8XOEeQCpY2yXNGtWu206TcdV7WNG9xAHzVMvvpYoUsqDTWdxPYpjxIxHwEc1k95X8+qcVSo+oeLnFxHISch3KItNvVqCRLk2WfafpFtVqa5hqBrHCCxgwtI4OObiORMFUS1VQ5GqWlRzq4Jic+CqydJJ7P7RvsVbrG5sdAqM+Jo3j8QzjvI3rV+uZWph7YLXtBB4grEKxV06NdocL/Zah7LyTSPB+rmeOo5zxCzZpH0JK+dmJksyKrT7BUaYcPP6HitZfZFAX5e1Gk9tBxhzsLnQKktE9nNgMGROfDmspRvg6YT3p/co21lh6mrRZBE2am+Dxe+pJA3aAH8qFyl1Kl7S0tIZXY3Ac5cG4sRacoggTxKsPSC1tZllc12JzespBxcHF04Xsa5/xCH655idZVbuyxudQrjCcTSyRoR2gDkV6HTzise/97HBmxyllpLf5b/MY37aHuPbbgnE8CCBFR0y0H7sgwoayNkjvHqpW+La+phFRxPVswNkRDW6CExuwdpvePVc/UujfplbZahZdwDsuB/UrlSgYzD/kVYLpsoc0n8X0CkbbdwDJjez5wvMUU0mdTzNScfQpT2xqSO9qTxzpB13HcrJtNd4ZSaY1d+qrrMo8Vc8ajGx48rm6CFwPwnxSDqTT90eBCmLssQdqP3P+E6uS5qdZrzAxBuIA5HMZZbx/hN49PcP1L7Fbp2ZuIdn7wnPdInetQuCq1rAxjWsYNGtEDPM5LPrwus0HNDokDOBGcq57Mulo7kosme5bqZThoUJfRd1ENc5hc+k3E0w4B1VgMHuJUU+6qUkPtVoJGo9oeI74IV6q2IouzAlA8aSPNUSx2YUba0UX1CHWaq+XPc/PE0A9olHfeRZThzjjImo7eXHd4aeCHkrsGiy6VLcxurhlzSTb0pnRwWd2+3u0dkNzTz4803st4Edmcjllz3rP9eRf6SL5ZdqrPVdhY8kzGhA8VKrFn2SrTtgDc8cYSMsyYyHHP0WzUQQ0TrAnyXRim5XZjOKXAoF0FFlDEtjMUBSjSkQUo0qGykKgoIoKCmxnnj/WamuIrv8AqGL8J47j3j6qKe5J9auts5oki61GeaI+vKamrPePmFzGossVdUTeuwHM5c0YuSdQSFJR1wXGPIIIJBBBBGoIMgjnKTo1PunwSpCQzbtkto22yyh+XXN7NRmn2gEyB8JGfmNyqW0NzOZUfVc7Nxl4dEHdOeUZAcslWNj9ojY7SHu/hu7NQa9mcngcWnPukb1rO1jqYoCs4tDQR2pEZ5jPfOSho0i9ym17gdaLM6nkx7GtfTABEuBwim5vutPa0AkYszIIUFdl+vhxOZIDKgI7QwnLxyVgsF94rW2nSlzS6XOMhuGA4xIzMZ9+HimW2t0tsl4NrEH2a0w52CAWk5PwyCJHvAHWCs4SbVS79vkbz/1yU8fbv8yB2lhzWvbvnPjlIlQ90/xG/mHqpO9KwFndTnERWD2kCAWOpuGU5jtZx+IKMub+MzvTmqx17jlk/UzOdVdX79y72XahtAmmWk75HNSNp2zY5obgcM2ndoIP0VUqZ1DuIBzyz0UtdZx1GMIa/tTug5cc8lmopYlJmdaskkh5f+0DK7GANc2CTLmwD3FQJMgHvU9tXlSoAtDRhfEGdXDkIVea7sjxSyvwoeFU2SVitwaDE5tdMbtYPzUvdW0FlpsJccD3OA0J+zAaNRluJRbos8NecExTJ1bwOeqr1MDrWjCSMfAHKJ10Wkt9ydTrSPtpr0p16xdSdibnnBG+d6suyx7I7lSb0rS8ZQerpzlxbMq67L+6O5Yx33KfCJ69z9k3/u0P/KxQ9qZTNV5GsnGMpIAEYc9Qc8wpi8qZdTaGgn7SkctwFRpJPKAlLNbe2GtcHHeJyEckOWliq0JWmjSoltZzx1nU9W2TkGEguMDuGe6FBXmxpZhaS9ziSXAEAmdG8gMp5Lu2F1tquaQ5wkYTBdmRLgDGgMxKrjLy6suDyA1nYyd7vBus8VE91syo/MDbudTlrnucHEkhxBAJ8JnxSllqAGJ0+fEJlVtDaolhymN456HVJsqBhE58+ayZoS1S0EFrtSHSO79dFp9htOOkx3FoPyWRNqHst3wSeWKPmtVsLMFJjfhaB8l09Pdsxy9h8XIByb9ajNeulsxQ5a5KtKb0ylgVDZSQrKCIHIKbGeY3FJkoxKLK62zno616AdmiObwRS5SVQ5BQSbHyjykOglWnKNSqSOYXSUk4QZHikMVIWl9H16MtllfYLQA4sbNLEJlg0Ge9pI8COCzUGRKcXZeL7PXZWp+9TdI5jQtPIiR4oBGk3NYcdVz3Dttc9smZku7UA6dqWx8LGKbvu6Pb7urM1fScSw9wBy5EYXfzJsyuwh1ooHK1NbVp5SG1jgoOBA+F5Y538/BTNw2kU2s3AkCDkcLvdBHEMwj+Vc9tScn3aS9jtpSxqEeycn78GG2iqHWcNLcNSkXtcfiaTIxfiacQnhHBN7k/jM7z6FWrpFuMWW3ugRTrSRwE6/RVe6GFtcA7i75Aq8vkf1OfF5yWq1WCq6SJ4Sn9z3rRp1Q5x92SYz5DJSV2XPTr0HNIgurgF4AxQKeLIkZaHzUC+zAgmMyToPHTyUq5Yt+EPVpyOuWSW0t+0q1OiGHOmwhxOQkunKdUe6dnK9ps761FuNlBoNQgjKROQ+9ln3Laujzo/pWWl11Wm016waXYmg9U2BFNo0BnM8zGgCurKDRo0CeAAUSg5oFLTdHl2zbRsax7SQXObEh4BGXDglrbd77M2hWrNDWV6ZfT7UmMEDG2OyTIMcF6Iv8AstB9ItrU6b25OhzQRLSHNPfIB8FmG01kpWqoX2kvqBsinRpjABxLqmZ0G6O9U5VszTHic1ZnNo/3NYig0vkMAEfC0Ak8BIKvN12H2elNVwJ+Fp3xOZ/RL2O6hSY7qrPTs4O8vILgPifUMuPcmVqc4w92bYBA+8TlOS59VbIp42uRS8bwqOGRw7gBOnEp9c1FrZeIkiPIZ+MoleGMc8xic2RMdnc2fEkplQBpwGaERJOZcY3btFPcOxy+Lc/G3AGyQTJEjLQEcCFTrfZ2OwjDTY0Oc6GS52J8AkucTwCtNe0ux4XAOEHPeN4VRvNuGtIEA5/onwLkO+7X5QA1giIIPiSOKZ1XEPIIgcURlrIeXDIwAeBz4KYttMOa0jcB5pOhpHNnaGOszFmMUnj2ZPktHdbVTNl7PhDnmJ90R5lThrLrwKo36nPkdslxbE5oVpUCyqpKxvVyYkiZpuSzXJjSenLXLKy6HAcgkg5BAUeaCilB5Sa6zA6SQil0rsrjikM7TKWDk2BRw5IBfEhKRL1zGgBVpwnkUqUhMhGo1dxSAtmyd7/Z9Q8wGVOupk7muBp2lgz1NJzngcWkrTrQ/tsje7Flygx4gv8A6VhlCsWPDhqDP6juIkeK1vZS8PaKLKm9tNrDnnLdDyzNZvPCFjlX/fZJ/vwdfTu/B3bX7Lc50oWMV7CKg96i7PjlkR5QsvsedRjhvBB72iPSFsd50w+x128S8jwj6CVjl3dmo5h1DoGe8HD6T5IauFIzb05L+pdtnKwbRBL2CalQgHMyKLhJ7QjeO+FZuh7Y72l7bZWb9lSd9m0546wiX82sMjT3huw55m276bqmAvf2YNVwiIJ0pyBBw7zIlT7Ntq5GClaKtGlTltCnTcWBlMGGNIZGM4QJJkkkneqjGSjRnKSbs9F3vflGysx13hg3DUuI3NaMys02h6bIltlaGgfff2neDRkPEnuWV35tRWrH7Wq+q8CMTiT4DgFBVrRknRJoN3dIde0VXU6j3VHOktJjUaiBujdyU/RxtaXF2AgYi6Jj9IWQ3TXeLRSNMEv6xoaBEkuOENBOWcx4rebi2SvB7Wl+GyEb3uFR/wDTTMebgsMkd9jv6fMoxqTKzSp06jnHDWtZBzADWUxOclzifUFLV6hAa4tDRijCDiyGgDk52t2cq2avTFaq6sxwJpmMDOsHvNcwE6ZESfRFtYBYCf8AnFlELOgy5FLgi7d2iTmdIBJic/nkuNtmKPzhvnlKcdVLRyIJ/T98FCVmltQici5pj8pn9FJmS1pAbUaGjXLx0+pVdvGxznOhP7JU7eVQB855k5/vkoWo4wfrwCU+ARXbbSwvnnCcsrk7/wB8EnfrcmuHEBNBagGgbyp02kwuizbMWnsOHOfNTYrKu3NVGExxA+SladSV2QfhOeXJK2d0lS9nKh7IFLWdZylbLSJCkU8aUxpFO2FCAWBQRAV1MR5peiFGcUQldhidxIpQQSYwILi6pGCUEEEwDArhK4ggQ5Y+Qr50Y3uGGrSdAEdbzIaIcDyAE+JWdsfBUtc159RWbViWjJ43upuyqNHMtkKJR1rSzTHN45akbUyn/tw05mS08Tk6nPkAsXvQYLU/vB8wPrK2XFhZSBOYLA47j2cJPmQVke2NPDa3DvHk4x6qcctVv1bf3ZpnjppeiS+yGdpt8DCCZObvFFbacDfxHTlz70zrugzxHp+wgyzPdnhJ+XqtG65OdI71+corq0pdl1OJEkCSOamXbP0WWaq8kue11IAkw0YnODuyOIG8qHkiitLuiHuu2YK9J8E4KlNxj8Lw76L0vaelik0S2jUM8S0fVYJeVdrbPRaIAws0Gpg5lWWvWOHkY+ZznlCynK2XFbFh276SX2ikKYptY3E12OcTgW5iMgBw36po29GvYwMIMnXkq3fBhpB1OnIKPuK+OrfgOYmWnhlos4lvYuFstGEYScyPX/CirdaBInh6ZJS2XmHCcp1nvVctV4DeR+iiSKTLXaazn06b26YDM7oy/VQ1WqRMnhl3pTZm8BVY+iTMAlpHzb5Llto4TkNQcym+NwRBXzWilG8uy5HioSzvzz1VlvCyh9Lm3MHuCrYGarHWmiZcljuCtk4dxU/ZnZqq3G84/Aqz2R2YWi4IfJPWRS1EJhYqak6TFmUOKKdNSFJqcAKhBwUFwIIEeanIiCC7TEC7KCCQwq6uIKRgXUEEwAggggQClbO7cggkxmt7N2ovs9nLtW0wJ4jtNz/+tpVJ6QBFsPP/AAggscfm+n5Z05ncE/n+ERNkblrHkl3Up1J8yuoLPI/ExY/KJPogEd49VLWszY6p/wCtRH/kKCClvwr3X8hJeJEdeImkwcGN/tKtdetL2t0GFrjzkNEfNcQVSJjwQt92oknxHknezLBhmM9ZQQVQJkL3/d4NJzgS2ATloqRVo8yUEFXDEtyf2QrFlQEbnt+eRHkrlf1IYnDcMX1QQWOQuJBluUblVa1IB0DcSPIoIKcXcqZK3M3tHuVjsgzCCC6I8GT5LVdwyClaTUEFl3GO2NSgCCCoR2EEEED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ext Box 8"/>
          <p:cNvSpPr txBox="1">
            <a:spLocks noChangeArrowheads="1"/>
          </p:cNvSpPr>
          <p:nvPr/>
        </p:nvSpPr>
        <p:spPr bwMode="auto">
          <a:xfrm>
            <a:off x="2057400" y="2895600"/>
            <a:ext cx="6413895" cy="170816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“David Cameron has accused Boris Johnson of not believing in </a:t>
            </a:r>
            <a:r>
              <a:rPr kumimoji="0" lang="en-US" sz="1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itchFamily="18" charset="0"/>
              </a:rPr>
              <a:t>Brexit</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 but backing it anyway during the referendum campaign on Britain’s EU membership to advance his political career,” Politico reports</a:t>
            </a:r>
            <a:r>
              <a:rPr kumimoji="0" lang="en-US" sz="15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itchFamily="18" charset="0"/>
              </a:rPr>
              <a:t>. “</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In an extract from his forthcoming memoir, published in the Sunday Times, the former British prime minister ripped into the political motives of Johnson and Michael Gove, another leading </a:t>
            </a:r>
            <a:r>
              <a:rPr kumimoji="0" lang="en-US" sz="1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itchFamily="18" charset="0"/>
              </a:rPr>
              <a:t>Brexit</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 campaigner who is now a Cabinet minister.”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endParaRPr>
          </a:p>
        </p:txBody>
      </p:sp>
      <p:sp>
        <p:nvSpPr>
          <p:cNvPr id="15" name="Text Box 8"/>
          <p:cNvSpPr txBox="1">
            <a:spLocks noChangeArrowheads="1"/>
          </p:cNvSpPr>
          <p:nvPr/>
        </p:nvSpPr>
        <p:spPr bwMode="auto">
          <a:xfrm>
            <a:off x="119184" y="1663991"/>
            <a:ext cx="6540533" cy="124649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President Trump once again came to the defense of Supreme Court Justice Brett </a:t>
            </a:r>
            <a:r>
              <a:rPr kumimoji="0" lang="en-US" sz="1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itchFamily="18" charset="0"/>
              </a:rPr>
              <a:t>Kavanaugh</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 Politico </a:t>
            </a:r>
            <a:r>
              <a:rPr kumimoji="0" lang="en-US" sz="15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itchFamily="18" charset="0"/>
              </a:rPr>
              <a:t>reports. Said </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Trump: “Brett </a:t>
            </a:r>
            <a:r>
              <a:rPr kumimoji="0" lang="en-US" sz="15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itchFamily="18" charset="0"/>
              </a:rPr>
              <a:t>Kavanaugh</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 should start suing people for liable, or the Justice Department should come to his rescue</a:t>
            </a:r>
            <a:r>
              <a:rPr kumimoji="0" lang="en-US" sz="15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itchFamily="18" charset="0"/>
              </a:rPr>
              <a:t>.” Approximately </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an hour after the original tweet, he sent out a new tweet with the correct spelling of the word “libel</a:t>
            </a:r>
            <a:r>
              <a:rPr kumimoji="0" lang="en-US" sz="15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itchFamily="18" charset="0"/>
              </a:rPr>
              <a:t>.”</a:t>
            </a:r>
            <a:endPar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endParaRPr>
          </a:p>
        </p:txBody>
      </p:sp>
      <p:sp>
        <p:nvSpPr>
          <p:cNvPr id="8" name="Text Box 8"/>
          <p:cNvSpPr txBox="1">
            <a:spLocks noChangeArrowheads="1"/>
          </p:cNvSpPr>
          <p:nvPr/>
        </p:nvSpPr>
        <p:spPr bwMode="auto">
          <a:xfrm>
            <a:off x="119184" y="4485129"/>
            <a:ext cx="7151677" cy="216982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“Democratic leaders Nancy Pelosi and Chuck Schumer warned President Donald Trump on Sunday that any firearm legislation that falls short of universal background checks for gun sales ‘will not get the job done,’ complicating delicate negotiations between the president and a group of senators,” Politico reports</a:t>
            </a:r>
            <a:r>
              <a:rPr kumimoji="0" lang="en-US" sz="15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itchFamily="18" charset="0"/>
              </a:rPr>
              <a:t>. “</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Trump has been discussing potential legislation with senators in both parties that would expand background checks but would not go as far as House-passed legislation that would apply them to all gun sales with limited exceptions. Trump issued a veto threat on the House’s background-checks bill earlier this year, and few Republicans in Congress support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endParaRPr>
          </a:p>
        </p:txBody>
      </p:sp>
      <p:sp>
        <p:nvSpPr>
          <p:cNvPr id="11" name="Text Box 8"/>
          <p:cNvSpPr txBox="1">
            <a:spLocks noChangeArrowheads="1"/>
          </p:cNvSpPr>
          <p:nvPr/>
        </p:nvSpPr>
        <p:spPr bwMode="auto">
          <a:xfrm>
            <a:off x="1981200" y="448637"/>
            <a:ext cx="6970445"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A new CBS News poll finds a majority of Americans think action needs to be taken right now to address climate change</a:t>
            </a:r>
            <a:r>
              <a:rPr kumimoji="0" lang="en-US" sz="15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itchFamily="18" charset="0"/>
              </a:rPr>
              <a:t>. “</a:t>
            </a:r>
            <a:r>
              <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rPr>
              <a:t>Most consider it at least to be a serious problem — including more than a quarter who say it is a crisis. Seven in 10 think human activity contributes a lot or some to climate change, and most feel they have a personal responsibility to do something about it, although many say they cannot afford 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itchFamily="18" charset="0"/>
            </a:endParaRPr>
          </a:p>
        </p:txBody>
      </p:sp>
      <p:pic>
        <p:nvPicPr>
          <p:cNvPr id="4" name="Picture 3"/>
          <p:cNvPicPr>
            <a:picLocks noChangeAspect="1"/>
          </p:cNvPicPr>
          <p:nvPr/>
        </p:nvPicPr>
        <p:blipFill>
          <a:blip r:embed="rId3"/>
          <a:stretch>
            <a:fillRect/>
          </a:stretch>
        </p:blipFill>
        <p:spPr>
          <a:xfrm>
            <a:off x="144497" y="274623"/>
            <a:ext cx="1789504" cy="1460123"/>
          </a:xfrm>
          <a:prstGeom prst="rect">
            <a:avLst/>
          </a:prstGeom>
        </p:spPr>
      </p:pic>
      <p:pic>
        <p:nvPicPr>
          <p:cNvPr id="5" name="Picture 4"/>
          <p:cNvPicPr>
            <a:picLocks noChangeAspect="1"/>
          </p:cNvPicPr>
          <p:nvPr/>
        </p:nvPicPr>
        <p:blipFill>
          <a:blip r:embed="rId4"/>
          <a:stretch>
            <a:fillRect/>
          </a:stretch>
        </p:blipFill>
        <p:spPr>
          <a:xfrm>
            <a:off x="6659718" y="1676401"/>
            <a:ext cx="2431660" cy="1143000"/>
          </a:xfrm>
          <a:prstGeom prst="rect">
            <a:avLst/>
          </a:prstGeom>
        </p:spPr>
      </p:pic>
      <p:pic>
        <p:nvPicPr>
          <p:cNvPr id="6" name="Picture 5"/>
          <p:cNvPicPr>
            <a:picLocks noChangeAspect="1"/>
          </p:cNvPicPr>
          <p:nvPr/>
        </p:nvPicPr>
        <p:blipFill>
          <a:blip r:embed="rId5"/>
          <a:stretch>
            <a:fillRect/>
          </a:stretch>
        </p:blipFill>
        <p:spPr>
          <a:xfrm>
            <a:off x="144497" y="2932525"/>
            <a:ext cx="1896921" cy="1367329"/>
          </a:xfrm>
          <a:prstGeom prst="rect">
            <a:avLst/>
          </a:prstGeom>
        </p:spPr>
      </p:pic>
      <p:pic>
        <p:nvPicPr>
          <p:cNvPr id="7" name="Picture 6"/>
          <p:cNvPicPr>
            <a:picLocks noChangeAspect="1"/>
          </p:cNvPicPr>
          <p:nvPr/>
        </p:nvPicPr>
        <p:blipFill>
          <a:blip r:embed="rId6"/>
          <a:stretch>
            <a:fillRect/>
          </a:stretch>
        </p:blipFill>
        <p:spPr>
          <a:xfrm>
            <a:off x="7151677" y="4267200"/>
            <a:ext cx="1914525" cy="2390775"/>
          </a:xfrm>
          <a:prstGeom prst="rect">
            <a:avLst/>
          </a:prstGeom>
        </p:spPr>
      </p:pic>
    </p:spTree>
    <p:extLst>
      <p:ext uri="{BB962C8B-B14F-4D97-AF65-F5344CB8AC3E}">
        <p14:creationId xmlns:p14="http://schemas.microsoft.com/office/powerpoint/2010/main" val="41222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228802" name="Rectangle 2"/>
          <p:cNvSpPr>
            <a:spLocks noGrp="1" noChangeArrowheads="1"/>
          </p:cNvSpPr>
          <p:nvPr>
            <p:ph type="title" sz="quarter"/>
          </p:nvPr>
        </p:nvSpPr>
        <p:spPr>
          <a:xfrm>
            <a:off x="457200" y="228601"/>
            <a:ext cx="8229600" cy="457200"/>
          </a:xfrm>
          <a:solidFill>
            <a:srgbClr val="0070C0"/>
          </a:solidFill>
        </p:spPr>
        <p:txBody>
          <a:bodyPr/>
          <a:lstStyle/>
          <a:p>
            <a:r>
              <a:rPr lang="en-US" sz="2800" b="1" dirty="0" smtClean="0">
                <a:solidFill>
                  <a:srgbClr val="FFFFFF"/>
                </a:solidFill>
                <a:latin typeface="Times New Roman" pitchFamily="18" charset="0"/>
              </a:rPr>
              <a:t>Public </a:t>
            </a:r>
            <a:r>
              <a:rPr lang="en-US" sz="2800" b="1" dirty="0">
                <a:solidFill>
                  <a:srgbClr val="FFFFFF"/>
                </a:solidFill>
                <a:latin typeface="Times New Roman" pitchFamily="18" charset="0"/>
              </a:rPr>
              <a:t>Opinion—Partisanship</a:t>
            </a:r>
            <a:endParaRPr lang="en-US" sz="2800" b="1" dirty="0">
              <a:solidFill>
                <a:schemeClr val="bg1"/>
              </a:solidFill>
              <a:latin typeface="Times New Roman" pitchFamily="18" charset="0"/>
            </a:endParaRPr>
          </a:p>
        </p:txBody>
      </p:sp>
      <p:sp>
        <p:nvSpPr>
          <p:cNvPr id="1228803" name="Text Box 3"/>
          <p:cNvSpPr txBox="1">
            <a:spLocks noChangeArrowheads="1"/>
          </p:cNvSpPr>
          <p:nvPr/>
        </p:nvSpPr>
        <p:spPr bwMode="auto">
          <a:xfrm>
            <a:off x="76200" y="3468688"/>
            <a:ext cx="9067800" cy="347787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Gallup has an interesting finding on confidence in Federal Reserve Chairman Ben Bernanke. It seems that perceptions of this ostensibly nonpartisan official depend heavily on which President he happens to be working for. – fivethirtyeight.com</a:t>
            </a:r>
            <a:b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2000" b="0" i="1"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a:r>
            <a:br>
              <a:rPr kumimoji="0" lang="en-US" sz="2000" b="0" i="1"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Percent Expressing Great Deal/Fair Amount of Confidence in Ben Bernanke:</a:t>
            </a:r>
            <a:b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endPar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000" b="0"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Democrats</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000" b="0"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Independents</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   </a:t>
            </a:r>
            <a:r>
              <a:rPr kumimoji="0" lang="en-US" sz="2000" b="0"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Republicans</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a:r>
            <a:b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2008 	</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40                     </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43               </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61</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a:r>
            <a:b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b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2009               </a:t>
            </a:r>
            <a:r>
              <a:rPr kumimoji="0" lang="en-US" sz="2000" b="1"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64</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44                </a:t>
            </a:r>
            <a:r>
              <a:rPr kumimoji="0" lang="en-US" sz="20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36</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28804" name="Picture 4"/>
          <p:cNvPicPr>
            <a:picLocks noChangeAspect="1" noChangeArrowheads="1"/>
          </p:cNvPicPr>
          <p:nvPr/>
        </p:nvPicPr>
        <p:blipFill>
          <a:blip r:embed="rId3" cstate="print"/>
          <a:srcRect/>
          <a:stretch>
            <a:fillRect/>
          </a:stretch>
        </p:blipFill>
        <p:spPr bwMode="auto">
          <a:xfrm>
            <a:off x="2963021" y="707571"/>
            <a:ext cx="2297515" cy="2739345"/>
          </a:xfrm>
          <a:prstGeom prst="rect">
            <a:avLst/>
          </a:prstGeom>
          <a:noFill/>
          <a:ln w="9525">
            <a:noFill/>
            <a:miter lim="800000"/>
            <a:headEnd/>
            <a:tailEnd/>
          </a:ln>
          <a:effectLst/>
        </p:spPr>
      </p:pic>
      <p:pic>
        <p:nvPicPr>
          <p:cNvPr id="1228805" name="Picture 5"/>
          <p:cNvPicPr>
            <a:picLocks noChangeAspect="1" noChangeArrowheads="1"/>
          </p:cNvPicPr>
          <p:nvPr/>
        </p:nvPicPr>
        <p:blipFill>
          <a:blip r:embed="rId4" cstate="print"/>
          <a:srcRect/>
          <a:stretch>
            <a:fillRect/>
          </a:stretch>
        </p:blipFill>
        <p:spPr bwMode="auto">
          <a:xfrm>
            <a:off x="609600" y="707572"/>
            <a:ext cx="2190750" cy="2776692"/>
          </a:xfrm>
          <a:prstGeom prst="rect">
            <a:avLst/>
          </a:prstGeom>
          <a:noFill/>
          <a:ln w="9525">
            <a:noFill/>
            <a:miter lim="800000"/>
            <a:headEnd/>
            <a:tailEnd/>
          </a:ln>
          <a:effectLst/>
        </p:spPr>
      </p:pic>
      <p:pic>
        <p:nvPicPr>
          <p:cNvPr id="1228806" name="Picture 6"/>
          <p:cNvPicPr>
            <a:picLocks noChangeAspect="1" noChangeArrowheads="1"/>
          </p:cNvPicPr>
          <p:nvPr/>
        </p:nvPicPr>
        <p:blipFill>
          <a:blip r:embed="rId5" cstate="print"/>
          <a:srcRect/>
          <a:stretch>
            <a:fillRect/>
          </a:stretch>
        </p:blipFill>
        <p:spPr bwMode="auto">
          <a:xfrm>
            <a:off x="5367755" y="707571"/>
            <a:ext cx="2099845" cy="2778545"/>
          </a:xfrm>
          <a:prstGeom prst="rect">
            <a:avLst/>
          </a:prstGeom>
          <a:noFill/>
          <a:ln w="9525">
            <a:noFill/>
            <a:miter lim="800000"/>
            <a:headEnd/>
            <a:tailEnd/>
          </a:ln>
          <a:effectLst/>
        </p:spPr>
      </p:pic>
    </p:spTree>
    <p:extLst>
      <p:ext uri="{BB962C8B-B14F-4D97-AF65-F5344CB8AC3E}">
        <p14:creationId xmlns:p14="http://schemas.microsoft.com/office/powerpoint/2010/main" val="926915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0"/>
            <a:ext cx="8229600" cy="838200"/>
          </a:xfrm>
        </p:spPr>
        <p:txBody>
          <a:bodyPr/>
          <a:lstStyle/>
          <a:p>
            <a:r>
              <a:rPr lang="en-US" sz="2800" b="1" dirty="0" smtClean="0">
                <a:solidFill>
                  <a:schemeClr val="bg1"/>
                </a:solidFill>
                <a:latin typeface="Times New Roman" pitchFamily="18" charset="0"/>
              </a:rPr>
              <a:t>Third Parties and Partisan </a:t>
            </a:r>
            <a:r>
              <a:rPr lang="en-US" sz="2800" b="1" dirty="0">
                <a:solidFill>
                  <a:schemeClr val="bg1"/>
                </a:solidFill>
                <a:latin typeface="Times New Roman" pitchFamily="18" charset="0"/>
              </a:rPr>
              <a:t>Realignment</a:t>
            </a:r>
          </a:p>
        </p:txBody>
      </p:sp>
      <p:sp>
        <p:nvSpPr>
          <p:cNvPr id="316419" name="Text Box 3"/>
          <p:cNvSpPr txBox="1">
            <a:spLocks noChangeArrowheads="1"/>
          </p:cNvSpPr>
          <p:nvPr/>
        </p:nvSpPr>
        <p:spPr bwMode="auto">
          <a:xfrm>
            <a:off x="685800" y="1219200"/>
            <a:ext cx="7924800" cy="1187450"/>
          </a:xfrm>
          <a:prstGeom prst="rect">
            <a:avLst/>
          </a:prstGeom>
          <a:noFill/>
          <a:ln w="9525">
            <a:noFill/>
            <a:miter lim="800000"/>
            <a:headEnd/>
            <a:tailEnd/>
          </a:ln>
          <a:effectLst/>
        </p:spPr>
        <p:txBody>
          <a:bodyPr>
            <a:spAutoFit/>
          </a:bodyPr>
          <a:lstStyle/>
          <a:p>
            <a:pPr algn="ctr"/>
            <a:endParaRPr lang="en-US" sz="2400">
              <a:solidFill>
                <a:srgbClr val="FFFFFF"/>
              </a:solidFill>
            </a:endParaRPr>
          </a:p>
          <a:p>
            <a:pPr algn="ctr"/>
            <a:endParaRPr lang="en-US" sz="2400">
              <a:solidFill>
                <a:srgbClr val="FFFFFF"/>
              </a:solidFill>
            </a:endParaRPr>
          </a:p>
          <a:p>
            <a:pPr algn="ctr"/>
            <a:endParaRPr lang="en-US" sz="2400">
              <a:solidFill>
                <a:srgbClr val="FFFFFF"/>
              </a:solidFill>
            </a:endParaRPr>
          </a:p>
        </p:txBody>
      </p:sp>
      <p:sp>
        <p:nvSpPr>
          <p:cNvPr id="316420" name="Text Box 4"/>
          <p:cNvSpPr txBox="1">
            <a:spLocks noChangeArrowheads="1"/>
          </p:cNvSpPr>
          <p:nvPr/>
        </p:nvSpPr>
        <p:spPr bwMode="auto">
          <a:xfrm>
            <a:off x="3186442" y="1371600"/>
            <a:ext cx="5514315" cy="4093428"/>
          </a:xfrm>
          <a:prstGeom prst="rect">
            <a:avLst/>
          </a:prstGeom>
          <a:noFill/>
          <a:ln w="9525">
            <a:noFill/>
            <a:miter lim="800000"/>
            <a:headEnd/>
            <a:tailEnd/>
          </a:ln>
          <a:effectLst/>
        </p:spPr>
        <p:txBody>
          <a:bodyPr wrap="square">
            <a:spAutoFit/>
          </a:bodyPr>
          <a:lstStyle/>
          <a:p>
            <a:r>
              <a:rPr lang="en-US" dirty="0" smtClean="0">
                <a:solidFill>
                  <a:srgbClr val="FFFFFF"/>
                </a:solidFill>
                <a:latin typeface="Times New Roman" pitchFamily="18" charset="0"/>
                <a:cs typeface="Times New Roman" pitchFamily="18" charset="0"/>
              </a:rPr>
              <a:t>What drives the ideological movement of parties? </a:t>
            </a:r>
          </a:p>
          <a:p>
            <a:endParaRPr lang="en-US" dirty="0">
              <a:solidFill>
                <a:srgbClr val="FFFFFF"/>
              </a:solidFill>
              <a:latin typeface="Times New Roman" pitchFamily="18" charset="0"/>
              <a:cs typeface="Times New Roman" pitchFamily="18" charset="0"/>
            </a:endParaRPr>
          </a:p>
          <a:p>
            <a:r>
              <a:rPr lang="en-US" dirty="0" smtClean="0">
                <a:solidFill>
                  <a:srgbClr val="FFFFFF"/>
                </a:solidFill>
                <a:latin typeface="Times New Roman" pitchFamily="18" charset="0"/>
                <a:cs typeface="Times New Roman" pitchFamily="18" charset="0"/>
              </a:rPr>
              <a:t>What effects do third parties have in American elections?</a:t>
            </a:r>
          </a:p>
          <a:p>
            <a:endParaRPr lang="en-US" dirty="0">
              <a:solidFill>
                <a:srgbClr val="FFFFFF"/>
              </a:solidFill>
              <a:latin typeface="Times New Roman" pitchFamily="18" charset="0"/>
              <a:cs typeface="Times New Roman" pitchFamily="18" charset="0"/>
            </a:endParaRPr>
          </a:p>
          <a:p>
            <a:r>
              <a:rPr lang="en-US" dirty="0" smtClean="0">
                <a:solidFill>
                  <a:srgbClr val="FFFFFF"/>
                </a:solidFill>
                <a:latin typeface="Times New Roman" pitchFamily="18" charset="0"/>
                <a:cs typeface="Times New Roman" pitchFamily="18" charset="0"/>
              </a:rPr>
              <a:t>Miller and Schofield (2003, 245): “Politics may appear to be characterized by a single cleavage, but this is because the two parties [led by ideological activists] themselves ‘organize’ politics along the dimension that separates them. Party disagreement on one dimension of politics makes that dimension more salient, while the other dimension is obscured by tacit party agreement.”</a:t>
            </a:r>
            <a:endParaRPr lang="en-US" dirty="0">
              <a:solidFill>
                <a:srgbClr val="FFFFFF"/>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a:off x="286694" y="685800"/>
            <a:ext cx="2743200" cy="2362200"/>
          </a:xfrm>
          <a:prstGeom prst="rect">
            <a:avLst/>
          </a:prstGeom>
        </p:spPr>
      </p:pic>
      <p:pic>
        <p:nvPicPr>
          <p:cNvPr id="3" name="Picture 2"/>
          <p:cNvPicPr>
            <a:picLocks noChangeAspect="1"/>
          </p:cNvPicPr>
          <p:nvPr/>
        </p:nvPicPr>
        <p:blipFill>
          <a:blip r:embed="rId4"/>
          <a:stretch>
            <a:fillRect/>
          </a:stretch>
        </p:blipFill>
        <p:spPr>
          <a:xfrm>
            <a:off x="201440" y="3124200"/>
            <a:ext cx="2913707" cy="3619500"/>
          </a:xfrm>
          <a:prstGeom prst="rect">
            <a:avLst/>
          </a:prstGeom>
        </p:spPr>
      </p:pic>
    </p:spTree>
    <p:extLst>
      <p:ext uri="{BB962C8B-B14F-4D97-AF65-F5344CB8AC3E}">
        <p14:creationId xmlns:p14="http://schemas.microsoft.com/office/powerpoint/2010/main" val="580089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0"/>
            <a:ext cx="8229600" cy="838200"/>
          </a:xfrm>
        </p:spPr>
        <p:txBody>
          <a:bodyPr/>
          <a:lstStyle/>
          <a:p>
            <a:r>
              <a:rPr lang="en-US" sz="2800" b="1" dirty="0">
                <a:solidFill>
                  <a:schemeClr val="bg1"/>
                </a:solidFill>
                <a:latin typeface="Times New Roman" pitchFamily="18" charset="0"/>
              </a:rPr>
              <a:t>Third Parties and Partisan Realignment</a:t>
            </a:r>
          </a:p>
        </p:txBody>
      </p:sp>
      <p:sp>
        <p:nvSpPr>
          <p:cNvPr id="312323" name="Text Box 3"/>
          <p:cNvSpPr txBox="1">
            <a:spLocks noChangeArrowheads="1"/>
          </p:cNvSpPr>
          <p:nvPr/>
        </p:nvSpPr>
        <p:spPr bwMode="auto">
          <a:xfrm>
            <a:off x="685800" y="1219200"/>
            <a:ext cx="7924800" cy="1187450"/>
          </a:xfrm>
          <a:prstGeom prst="rect">
            <a:avLst/>
          </a:prstGeom>
          <a:noFill/>
          <a:ln w="9525">
            <a:noFill/>
            <a:miter lim="800000"/>
            <a:headEnd/>
            <a:tailEnd/>
          </a:ln>
          <a:effectLst/>
        </p:spPr>
        <p:txBody>
          <a:bodyPr>
            <a:spAutoFit/>
          </a:bodyPr>
          <a:lstStyle/>
          <a:p>
            <a:pPr algn="ctr"/>
            <a:endParaRPr lang="en-US" sz="2400">
              <a:solidFill>
                <a:srgbClr val="FFFFFF"/>
              </a:solidFill>
            </a:endParaRPr>
          </a:p>
          <a:p>
            <a:pPr algn="ctr"/>
            <a:endParaRPr lang="en-US" sz="2400">
              <a:solidFill>
                <a:srgbClr val="FFFFFF"/>
              </a:solidFill>
            </a:endParaRPr>
          </a:p>
          <a:p>
            <a:pPr algn="ctr"/>
            <a:endParaRPr lang="en-US" sz="2400">
              <a:solidFill>
                <a:srgbClr val="FFFFFF"/>
              </a:solidFill>
            </a:endParaRPr>
          </a:p>
        </p:txBody>
      </p:sp>
      <p:pic>
        <p:nvPicPr>
          <p:cNvPr id="312324" name="Picture 4"/>
          <p:cNvPicPr>
            <a:picLocks noChangeAspect="1" noChangeArrowheads="1"/>
          </p:cNvPicPr>
          <p:nvPr/>
        </p:nvPicPr>
        <p:blipFill>
          <a:blip r:embed="rId3" cstate="print"/>
          <a:srcRect/>
          <a:stretch>
            <a:fillRect/>
          </a:stretch>
        </p:blipFill>
        <p:spPr bwMode="auto">
          <a:xfrm>
            <a:off x="533400" y="1066800"/>
            <a:ext cx="8077200" cy="5268913"/>
          </a:xfrm>
          <a:prstGeom prst="rect">
            <a:avLst/>
          </a:prstGeom>
          <a:noFill/>
          <a:ln w="9525">
            <a:noFill/>
            <a:miter lim="800000"/>
            <a:headEnd/>
            <a:tailEnd/>
          </a:ln>
          <a:effectLst/>
        </p:spPr>
      </p:pic>
    </p:spTree>
    <p:extLst>
      <p:ext uri="{BB962C8B-B14F-4D97-AF65-F5344CB8AC3E}">
        <p14:creationId xmlns:p14="http://schemas.microsoft.com/office/powerpoint/2010/main" val="4212487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457200" y="0"/>
            <a:ext cx="8229600" cy="838200"/>
          </a:xfrm>
        </p:spPr>
        <p:txBody>
          <a:bodyPr/>
          <a:lstStyle/>
          <a:p>
            <a:r>
              <a:rPr lang="en-US" sz="2800" b="1" dirty="0">
                <a:solidFill>
                  <a:schemeClr val="bg1"/>
                </a:solidFill>
                <a:latin typeface="Times New Roman" pitchFamily="18" charset="0"/>
              </a:rPr>
              <a:t>Third Parties and Partisan Realignment</a:t>
            </a:r>
          </a:p>
        </p:txBody>
      </p:sp>
      <p:sp>
        <p:nvSpPr>
          <p:cNvPr id="314371" name="Text Box 3"/>
          <p:cNvSpPr txBox="1">
            <a:spLocks noChangeArrowheads="1"/>
          </p:cNvSpPr>
          <p:nvPr/>
        </p:nvSpPr>
        <p:spPr bwMode="auto">
          <a:xfrm>
            <a:off x="685800" y="1219200"/>
            <a:ext cx="7924800" cy="1187450"/>
          </a:xfrm>
          <a:prstGeom prst="rect">
            <a:avLst/>
          </a:prstGeom>
          <a:noFill/>
          <a:ln w="9525">
            <a:noFill/>
            <a:miter lim="800000"/>
            <a:headEnd/>
            <a:tailEnd/>
          </a:ln>
          <a:effectLst/>
        </p:spPr>
        <p:txBody>
          <a:bodyPr>
            <a:spAutoFit/>
          </a:bodyPr>
          <a:lstStyle/>
          <a:p>
            <a:pPr algn="ctr"/>
            <a:endParaRPr lang="en-US" sz="2400">
              <a:solidFill>
                <a:srgbClr val="FFFFFF"/>
              </a:solidFill>
            </a:endParaRPr>
          </a:p>
          <a:p>
            <a:pPr algn="ctr"/>
            <a:endParaRPr lang="en-US" sz="2400">
              <a:solidFill>
                <a:srgbClr val="FFFFFF"/>
              </a:solidFill>
            </a:endParaRPr>
          </a:p>
          <a:p>
            <a:pPr algn="ctr"/>
            <a:endParaRPr lang="en-US" sz="2400">
              <a:solidFill>
                <a:srgbClr val="FFFFFF"/>
              </a:solidFill>
            </a:endParaRPr>
          </a:p>
        </p:txBody>
      </p:sp>
      <p:pic>
        <p:nvPicPr>
          <p:cNvPr id="314372" name="Picture 4"/>
          <p:cNvPicPr>
            <a:picLocks noChangeAspect="1" noChangeArrowheads="1"/>
          </p:cNvPicPr>
          <p:nvPr/>
        </p:nvPicPr>
        <p:blipFill>
          <a:blip r:embed="rId3" cstate="print"/>
          <a:srcRect/>
          <a:stretch>
            <a:fillRect/>
          </a:stretch>
        </p:blipFill>
        <p:spPr bwMode="auto">
          <a:xfrm>
            <a:off x="533400" y="990600"/>
            <a:ext cx="8229600" cy="5556250"/>
          </a:xfrm>
          <a:prstGeom prst="rect">
            <a:avLst/>
          </a:prstGeom>
          <a:noFill/>
          <a:ln w="9525">
            <a:noFill/>
            <a:miter lim="800000"/>
            <a:headEnd/>
            <a:tailEnd/>
          </a:ln>
          <a:effectLst/>
        </p:spPr>
      </p:pic>
    </p:spTree>
    <p:extLst>
      <p:ext uri="{BB962C8B-B14F-4D97-AF65-F5344CB8AC3E}">
        <p14:creationId xmlns:p14="http://schemas.microsoft.com/office/powerpoint/2010/main" val="4250525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0"/>
            <a:ext cx="8229600" cy="838200"/>
          </a:xfrm>
        </p:spPr>
        <p:txBody>
          <a:bodyPr/>
          <a:lstStyle/>
          <a:p>
            <a:r>
              <a:rPr lang="en-US" sz="2800" b="1" dirty="0" smtClean="0">
                <a:solidFill>
                  <a:schemeClr val="bg1"/>
                </a:solidFill>
                <a:latin typeface="Times New Roman" pitchFamily="18" charset="0"/>
              </a:rPr>
              <a:t>Third Parties and Partisan </a:t>
            </a:r>
            <a:r>
              <a:rPr lang="en-US" sz="2800" b="1" dirty="0">
                <a:solidFill>
                  <a:schemeClr val="bg1"/>
                </a:solidFill>
                <a:latin typeface="Times New Roman" pitchFamily="18" charset="0"/>
              </a:rPr>
              <a:t>Realignment</a:t>
            </a:r>
          </a:p>
        </p:txBody>
      </p:sp>
      <p:sp>
        <p:nvSpPr>
          <p:cNvPr id="316419" name="Text Box 3"/>
          <p:cNvSpPr txBox="1">
            <a:spLocks noChangeArrowheads="1"/>
          </p:cNvSpPr>
          <p:nvPr/>
        </p:nvSpPr>
        <p:spPr bwMode="auto">
          <a:xfrm>
            <a:off x="685800" y="1219200"/>
            <a:ext cx="7924800" cy="1187450"/>
          </a:xfrm>
          <a:prstGeom prst="rect">
            <a:avLst/>
          </a:prstGeom>
          <a:noFill/>
          <a:ln w="9525">
            <a:noFill/>
            <a:miter lim="800000"/>
            <a:headEnd/>
            <a:tailEnd/>
          </a:ln>
          <a:effectLst/>
        </p:spPr>
        <p:txBody>
          <a:bodyPr>
            <a:spAutoFit/>
          </a:bodyPr>
          <a:lstStyle/>
          <a:p>
            <a:pPr algn="ctr"/>
            <a:endParaRPr lang="en-US" sz="2400">
              <a:solidFill>
                <a:srgbClr val="FFFFFF"/>
              </a:solidFill>
            </a:endParaRPr>
          </a:p>
          <a:p>
            <a:pPr algn="ctr"/>
            <a:endParaRPr lang="en-US" sz="2400">
              <a:solidFill>
                <a:srgbClr val="FFFFFF"/>
              </a:solidFill>
            </a:endParaRPr>
          </a:p>
          <a:p>
            <a:pPr algn="ctr"/>
            <a:endParaRPr lang="en-US" sz="2400">
              <a:solidFill>
                <a:srgbClr val="FFFFFF"/>
              </a:solidFill>
            </a:endParaRPr>
          </a:p>
        </p:txBody>
      </p:sp>
      <p:sp>
        <p:nvSpPr>
          <p:cNvPr id="316420" name="Text Box 4"/>
          <p:cNvSpPr txBox="1">
            <a:spLocks noChangeArrowheads="1"/>
          </p:cNvSpPr>
          <p:nvPr/>
        </p:nvSpPr>
        <p:spPr bwMode="auto">
          <a:xfrm>
            <a:off x="254251" y="930504"/>
            <a:ext cx="4876800" cy="4708981"/>
          </a:xfrm>
          <a:prstGeom prst="rect">
            <a:avLst/>
          </a:prstGeom>
          <a:noFill/>
          <a:ln w="9525">
            <a:noFill/>
            <a:miter lim="800000"/>
            <a:headEnd/>
            <a:tailEnd/>
          </a:ln>
          <a:effectLst/>
        </p:spPr>
        <p:txBody>
          <a:bodyPr wrap="square">
            <a:spAutoFit/>
          </a:bodyPr>
          <a:lstStyle/>
          <a:p>
            <a:r>
              <a:rPr lang="en-US" dirty="0">
                <a:solidFill>
                  <a:srgbClr val="FFFFFF"/>
                </a:solidFill>
                <a:latin typeface="Times New Roman" pitchFamily="18" charset="0"/>
                <a:cs typeface="Times New Roman" pitchFamily="18" charset="0"/>
              </a:rPr>
              <a:t>To maximize their vote share relative to their opponents, parties engage in “flanking” maneuvers.  </a:t>
            </a:r>
          </a:p>
          <a:p>
            <a:endParaRPr lang="en-US" dirty="0">
              <a:solidFill>
                <a:srgbClr val="FFFFFF"/>
              </a:solidFill>
              <a:latin typeface="Times New Roman" pitchFamily="18" charset="0"/>
              <a:cs typeface="Times New Roman" pitchFamily="18" charset="0"/>
            </a:endParaRPr>
          </a:p>
          <a:p>
            <a:r>
              <a:rPr lang="en-US" dirty="0">
                <a:solidFill>
                  <a:srgbClr val="FFFFFF"/>
                </a:solidFill>
                <a:latin typeface="Times New Roman" pitchFamily="18" charset="0"/>
                <a:cs typeface="Times New Roman" pitchFamily="18" charset="0"/>
              </a:rPr>
              <a:t>For the modern Republican party, this would mean picking up economic liberals/social moderates.</a:t>
            </a:r>
          </a:p>
          <a:p>
            <a:endParaRPr lang="en-US" dirty="0">
              <a:solidFill>
                <a:srgbClr val="FFFFFF"/>
              </a:solidFill>
              <a:latin typeface="Times New Roman" pitchFamily="18" charset="0"/>
              <a:cs typeface="Times New Roman" pitchFamily="18" charset="0"/>
            </a:endParaRPr>
          </a:p>
          <a:p>
            <a:r>
              <a:rPr lang="en-US" dirty="0">
                <a:solidFill>
                  <a:srgbClr val="FFFFFF"/>
                </a:solidFill>
                <a:latin typeface="Times New Roman" pitchFamily="18" charset="0"/>
                <a:cs typeface="Times New Roman" pitchFamily="18" charset="0"/>
              </a:rPr>
              <a:t>Third parties – two types:</a:t>
            </a:r>
          </a:p>
          <a:p>
            <a:endParaRPr lang="en-US" dirty="0">
              <a:solidFill>
                <a:srgbClr val="FFFFFF"/>
              </a:solidFill>
              <a:latin typeface="Times New Roman" pitchFamily="18" charset="0"/>
              <a:cs typeface="Times New Roman" pitchFamily="18" charset="0"/>
            </a:endParaRPr>
          </a:p>
          <a:p>
            <a:r>
              <a:rPr lang="en-US" u="sng" dirty="0">
                <a:solidFill>
                  <a:srgbClr val="FFFFFF"/>
                </a:solidFill>
                <a:latin typeface="Times New Roman" pitchFamily="18" charset="0"/>
                <a:cs typeface="Times New Roman" pitchFamily="18" charset="0"/>
              </a:rPr>
              <a:t>Dragging</a:t>
            </a:r>
            <a:r>
              <a:rPr lang="en-US" dirty="0">
                <a:solidFill>
                  <a:srgbClr val="FFFFFF"/>
                </a:solidFill>
                <a:latin typeface="Times New Roman" pitchFamily="18" charset="0"/>
                <a:cs typeface="Times New Roman" pitchFamily="18" charset="0"/>
              </a:rPr>
              <a:t> (like Ralph Nader) – encourage the party to move back to an old position.</a:t>
            </a:r>
          </a:p>
          <a:p>
            <a:endParaRPr lang="en-US" dirty="0">
              <a:solidFill>
                <a:srgbClr val="FFFFFF"/>
              </a:solidFill>
              <a:latin typeface="Times New Roman" pitchFamily="18" charset="0"/>
              <a:cs typeface="Times New Roman" pitchFamily="18" charset="0"/>
            </a:endParaRPr>
          </a:p>
          <a:p>
            <a:r>
              <a:rPr lang="en-US" u="sng" dirty="0">
                <a:solidFill>
                  <a:srgbClr val="FFFFFF"/>
                </a:solidFill>
                <a:latin typeface="Times New Roman" pitchFamily="18" charset="0"/>
                <a:cs typeface="Times New Roman" pitchFamily="18" charset="0"/>
              </a:rPr>
              <a:t>Leading</a:t>
            </a:r>
            <a:r>
              <a:rPr lang="en-US" dirty="0">
                <a:solidFill>
                  <a:srgbClr val="FFFFFF"/>
                </a:solidFill>
                <a:latin typeface="Times New Roman" pitchFamily="18" charset="0"/>
                <a:cs typeface="Times New Roman" pitchFamily="18" charset="0"/>
              </a:rPr>
              <a:t> (like George Wallace) – encourage the party to adopt a new position.</a:t>
            </a:r>
          </a:p>
        </p:txBody>
      </p:sp>
      <p:pic>
        <p:nvPicPr>
          <p:cNvPr id="316421" name="Picture 5"/>
          <p:cNvPicPr>
            <a:picLocks noChangeAspect="1" noChangeArrowheads="1"/>
          </p:cNvPicPr>
          <p:nvPr/>
        </p:nvPicPr>
        <p:blipFill>
          <a:blip r:embed="rId3" cstate="print"/>
          <a:srcRect/>
          <a:stretch>
            <a:fillRect/>
          </a:stretch>
        </p:blipFill>
        <p:spPr bwMode="auto">
          <a:xfrm>
            <a:off x="5238105" y="778102"/>
            <a:ext cx="3659188" cy="4524375"/>
          </a:xfrm>
          <a:prstGeom prst="rect">
            <a:avLst/>
          </a:prstGeom>
          <a:noFill/>
          <a:ln w="9525">
            <a:noFill/>
            <a:miter lim="800000"/>
            <a:headEnd/>
            <a:tailEnd/>
          </a:ln>
          <a:effectLst/>
        </p:spPr>
      </p:pic>
      <p:sp>
        <p:nvSpPr>
          <p:cNvPr id="6" name="Rectangle 3"/>
          <p:cNvSpPr>
            <a:spLocks noChangeArrowheads="1"/>
          </p:cNvSpPr>
          <p:nvPr/>
        </p:nvSpPr>
        <p:spPr bwMode="auto">
          <a:xfrm>
            <a:off x="5131051" y="5394781"/>
            <a:ext cx="3766242" cy="533400"/>
          </a:xfrm>
          <a:prstGeom prst="rect">
            <a:avLst/>
          </a:prstGeom>
          <a:noFill/>
          <a:ln w="9525">
            <a:noFill/>
            <a:miter lim="800000"/>
            <a:headEnd/>
            <a:tailEnd/>
          </a:ln>
          <a:effectLst/>
        </p:spPr>
        <p:txBody>
          <a:bodyPr/>
          <a:lstStyle/>
          <a:p>
            <a:pPr>
              <a:spcBef>
                <a:spcPct val="20000"/>
              </a:spcBef>
            </a:pPr>
            <a:r>
              <a:rPr lang="en-US" sz="1600" dirty="0">
                <a:solidFill>
                  <a:srgbClr val="FFFFFF"/>
                </a:solidFill>
                <a:latin typeface="Times New Roman" pitchFamily="18" charset="0"/>
                <a:cs typeface="Times New Roman" pitchFamily="18" charset="0"/>
              </a:rPr>
              <a:t>"There's not a dime's worth of difference between the Democrat and Republican </a:t>
            </a:r>
            <a:r>
              <a:rPr lang="en-US" sz="1600" dirty="0" smtClean="0">
                <a:solidFill>
                  <a:srgbClr val="FFFFFF"/>
                </a:solidFill>
                <a:latin typeface="Times New Roman" pitchFamily="18" charset="0"/>
                <a:cs typeface="Times New Roman" pitchFamily="18" charset="0"/>
              </a:rPr>
              <a:t>parties.” </a:t>
            </a:r>
            <a:r>
              <a:rPr lang="en-US" sz="1600" i="1" dirty="0" smtClean="0">
                <a:solidFill>
                  <a:srgbClr val="FFFFFF"/>
                </a:solidFill>
                <a:latin typeface="Times New Roman" pitchFamily="18" charset="0"/>
                <a:cs typeface="Times New Roman" pitchFamily="18" charset="0"/>
              </a:rPr>
              <a:t>– </a:t>
            </a:r>
            <a:r>
              <a:rPr lang="en-US" sz="1600" i="1" dirty="0">
                <a:solidFill>
                  <a:srgbClr val="FFFFFF"/>
                </a:solidFill>
                <a:latin typeface="Times New Roman" pitchFamily="18" charset="0"/>
                <a:cs typeface="Times New Roman" pitchFamily="18" charset="0"/>
              </a:rPr>
              <a:t>Former </a:t>
            </a:r>
            <a:r>
              <a:rPr lang="en-US" sz="1600" i="1" dirty="0" smtClean="0">
                <a:solidFill>
                  <a:srgbClr val="FFFFFF"/>
                </a:solidFill>
                <a:latin typeface="Times New Roman" pitchFamily="18" charset="0"/>
                <a:cs typeface="Times New Roman" pitchFamily="18" charset="0"/>
              </a:rPr>
              <a:t>Governor and Presidential Candidate George Wallace (D-AL)</a:t>
            </a:r>
            <a:endParaRPr lang="en-US" sz="1600" i="1" dirty="0">
              <a:solidFill>
                <a:srgbClr val="FFFFFF"/>
              </a:solidFill>
              <a:latin typeface="Times New Roman" pitchFamily="18" charset="0"/>
              <a:cs typeface="Times New Roman" pitchFamily="18" charset="0"/>
            </a:endParaRPr>
          </a:p>
          <a:p>
            <a:pPr>
              <a:spcBef>
                <a:spcPct val="20000"/>
              </a:spcBef>
            </a:pPr>
            <a:endParaRPr lang="en-US" sz="1600" dirty="0">
              <a:solidFill>
                <a:srgbClr val="FFFFFF"/>
              </a:solidFill>
              <a:latin typeface="Times New Roman" pitchFamily="18" charset="0"/>
              <a:cs typeface="Times New Roman" pitchFamily="18" charset="0"/>
            </a:endParaRPr>
          </a:p>
          <a:p>
            <a:pPr>
              <a:spcBef>
                <a:spcPct val="20000"/>
              </a:spcBef>
            </a:pPr>
            <a:r>
              <a:rPr lang="en-US" sz="1600" dirty="0" smtClean="0">
                <a:solidFill>
                  <a:srgbClr val="FFFFFF"/>
                </a:solidFill>
                <a:latin typeface="Times New Roman" pitchFamily="18" charset="0"/>
                <a:cs typeface="Times New Roman" pitchFamily="18" charset="0"/>
              </a:rPr>
              <a:t> </a:t>
            </a:r>
            <a:endParaRPr lang="en-US" sz="1600" i="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494265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sz="quarter" idx="4294967295"/>
          </p:nvPr>
        </p:nvSpPr>
        <p:spPr>
          <a:xfrm>
            <a:off x="533400" y="16933"/>
            <a:ext cx="8229600" cy="428015"/>
          </a:xfrm>
          <a:solidFill>
            <a:srgbClr val="FF0000"/>
          </a:solidFill>
        </p:spPr>
        <p:txBody>
          <a:bodyPr/>
          <a:lstStyle/>
          <a:p>
            <a:r>
              <a:rPr lang="en-US" sz="2000" b="1" dirty="0" smtClean="0">
                <a:solidFill>
                  <a:schemeClr val="bg1"/>
                </a:solidFill>
                <a:latin typeface="Times New Roman" pitchFamily="18" charset="0"/>
              </a:rPr>
              <a:t>9/16/19 </a:t>
            </a:r>
            <a:r>
              <a:rPr lang="en-US" sz="2000" b="1" dirty="0" smtClean="0">
                <a:solidFill>
                  <a:schemeClr val="bg1"/>
                </a:solidFill>
                <a:latin typeface="Times New Roman" pitchFamily="18" charset="0"/>
              </a:rPr>
              <a:t>Outline</a:t>
            </a:r>
            <a:endParaRPr lang="en-US" sz="2000" b="1" dirty="0">
              <a:solidFill>
                <a:schemeClr val="bg1"/>
              </a:solidFill>
              <a:latin typeface="Times New Roman" pitchFamily="18" charset="0"/>
            </a:endParaRPr>
          </a:p>
        </p:txBody>
      </p:sp>
      <p:sp>
        <p:nvSpPr>
          <p:cNvPr id="9" name="Text Box 8"/>
          <p:cNvSpPr txBox="1">
            <a:spLocks noChangeArrowheads="1"/>
          </p:cNvSpPr>
          <p:nvPr/>
        </p:nvSpPr>
        <p:spPr bwMode="auto">
          <a:xfrm>
            <a:off x="54861" y="54385"/>
            <a:ext cx="2932609" cy="703269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I. Introduction</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smtClean="0">
                <a:ln>
                  <a:noFill/>
                </a:ln>
                <a:solidFill>
                  <a:srgbClr val="FFFFFF"/>
                </a:solidFill>
                <a:effectLst/>
                <a:uLnTx/>
                <a:uFillTx/>
                <a:latin typeface="Times" pitchFamily="18" charset="0"/>
                <a:ea typeface="+mn-ea"/>
                <a:cs typeface="Times" panose="02020603050405020304" pitchFamily="18" charset="0"/>
              </a:rPr>
              <a:t>email</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smtClean="0">
                <a:ln>
                  <a:noFill/>
                </a:ln>
                <a:solidFill>
                  <a:srgbClr val="FFFFFF"/>
                </a:solidFill>
                <a:effectLst/>
                <a:uLnTx/>
                <a:uFillTx/>
                <a:latin typeface="Times" pitchFamily="18" charset="0"/>
                <a:ea typeface="+mn-ea"/>
                <a:cs typeface="Times" panose="02020603050405020304" pitchFamily="18" charset="0"/>
              </a:rPr>
              <a:t>announcements</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smtClean="0">
                <a:ln>
                  <a:noFill/>
                </a:ln>
                <a:solidFill>
                  <a:srgbClr val="FFFFFF"/>
                </a:solidFill>
                <a:effectLst/>
                <a:uLnTx/>
                <a:uFillTx/>
                <a:latin typeface="Times" pitchFamily="18" charset="0"/>
                <a:ea typeface="+mn-ea"/>
                <a:cs typeface="Times" panose="02020603050405020304" pitchFamily="18" charset="0"/>
              </a:rPr>
              <a:t>news</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smtClean="0">
                <a:ln>
                  <a:noFill/>
                </a:ln>
                <a:solidFill>
                  <a:srgbClr val="FFFFFF"/>
                </a:solidFill>
                <a:effectLst/>
                <a:uLnTx/>
                <a:uFillTx/>
                <a:latin typeface="Times" pitchFamily="18" charset="0"/>
                <a:ea typeface="+mn-ea"/>
                <a:cs typeface="Times" panose="02020603050405020304" pitchFamily="18" charset="0"/>
              </a:rPr>
              <a:t>sign-in</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500" b="0" i="0" u="none" strike="noStrike" kern="1200" cap="none" spc="0" normalizeH="0" baseline="0" noProof="0" dirty="0" smtClean="0">
              <a:ln>
                <a:noFill/>
              </a:ln>
              <a:solidFill>
                <a:srgbClr val="FFFFFF"/>
              </a:solidFill>
              <a:effectLst/>
              <a:uLnTx/>
              <a:uFillTx/>
              <a:latin typeface="Times" pitchFamily="18" charset="0"/>
              <a:ea typeface="+mn-ea"/>
              <a:cs typeface="Times"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II. History</a:t>
            </a:r>
            <a:endPar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Reed</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Cannon</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Rayburn and committee deference</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III</a:t>
            </a:r>
            <a:r>
              <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Theories</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CPG</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Cartel Theory</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Pivotal Politics</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IV. </a:t>
            </a:r>
            <a:r>
              <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Other House Leaders</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Majority Leader</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Minority Leader</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Majority Whip</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Minority Whip</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V. </a:t>
            </a:r>
            <a:r>
              <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Senate Leaders</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Presiding Officer</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Majority Leader</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Minority Leader</a:t>
            </a: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Majority Whip</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pitchFamily="18" charset="0"/>
              <a:ea typeface="+mn-ea"/>
              <a:cs typeface="Times" panose="02020603050405020304" pitchFamily="18" charset="0"/>
            </a:endParaRPr>
          </a:p>
        </p:txBody>
      </p:sp>
      <p:sp>
        <p:nvSpPr>
          <p:cNvPr id="7" name="Text Box 8"/>
          <p:cNvSpPr txBox="1">
            <a:spLocks noChangeArrowheads="1"/>
          </p:cNvSpPr>
          <p:nvPr/>
        </p:nvSpPr>
        <p:spPr bwMode="auto">
          <a:xfrm>
            <a:off x="6455229" y="914400"/>
            <a:ext cx="2667000" cy="3231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Times" panose="02020603050405020304" pitchFamily="18" charset="0"/>
                <a:ea typeface="+mn-ea"/>
                <a:cs typeface="Times" panose="02020603050405020304" pitchFamily="18" charset="0"/>
              </a:rPr>
              <a:t>	</a:t>
            </a:r>
          </a:p>
        </p:txBody>
      </p:sp>
      <p:sp>
        <p:nvSpPr>
          <p:cNvPr id="8" name="Rectangle 6"/>
          <p:cNvSpPr>
            <a:spLocks noChangeArrowheads="1"/>
          </p:cNvSpPr>
          <p:nvPr/>
        </p:nvSpPr>
        <p:spPr bwMode="auto">
          <a:xfrm>
            <a:off x="3085009" y="3997907"/>
            <a:ext cx="2963071" cy="60198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endParaRPr>
          </a:p>
        </p:txBody>
      </p:sp>
      <p:sp>
        <p:nvSpPr>
          <p:cNvPr id="13" name="Text Box 8"/>
          <p:cNvSpPr txBox="1">
            <a:spLocks noChangeArrowheads="1"/>
          </p:cNvSpPr>
          <p:nvPr/>
        </p:nvSpPr>
        <p:spPr bwMode="auto">
          <a:xfrm>
            <a:off x="2497040" y="4377651"/>
            <a:ext cx="3579032" cy="3077766"/>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VI</a:t>
            </a:r>
            <a:r>
              <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 Unidimensional Spatial Model</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Trade-off</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Ideal point</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Single-</a:t>
            </a:r>
            <a:r>
              <a:rPr kumimoji="0" lang="en-US" sz="1500" b="0" i="0" u="none" strike="noStrike" kern="1200" cap="none" spc="0" normalizeH="0" baseline="0" noProof="0" dirty="0" err="1">
                <a:ln>
                  <a:noFill/>
                </a:ln>
                <a:solidFill>
                  <a:srgbClr val="FFFFFF"/>
                </a:solidFill>
                <a:effectLst/>
                <a:uLnTx/>
                <a:uFillTx/>
                <a:latin typeface="Times New Roman" pitchFamily="18" charset="0"/>
                <a:ea typeface="+mn-ea"/>
                <a:cs typeface="Times New Roman" pitchFamily="18" charset="0"/>
              </a:rPr>
              <a:t>peakedness</a:t>
            </a: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err="1">
                <a:ln>
                  <a:noFill/>
                </a:ln>
                <a:solidFill>
                  <a:srgbClr val="FFFFFF"/>
                </a:solidFill>
                <a:effectLst/>
                <a:uLnTx/>
                <a:uFillTx/>
                <a:latin typeface="Times New Roman" pitchFamily="18" charset="0"/>
                <a:ea typeface="+mn-ea"/>
                <a:cs typeface="Times New Roman" pitchFamily="18" charset="0"/>
              </a:rPr>
              <a:t>winset</a:t>
            </a: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VII. </a:t>
            </a:r>
            <a:r>
              <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Black’s Median Voter Theorem</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Odd #’s</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Full participation</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Sincere </a:t>
            </a:r>
            <a:r>
              <a:rPr kumimoji="0" lang="en-US" sz="15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voting</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4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endParaRPr>
          </a:p>
        </p:txBody>
      </p:sp>
      <p:sp>
        <p:nvSpPr>
          <p:cNvPr id="14" name="Text Box 8"/>
          <p:cNvSpPr txBox="1">
            <a:spLocks noChangeArrowheads="1"/>
          </p:cNvSpPr>
          <p:nvPr/>
        </p:nvSpPr>
        <p:spPr bwMode="auto">
          <a:xfrm>
            <a:off x="5733662" y="4376828"/>
            <a:ext cx="3076280" cy="32316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VIII. Committee-Gatekeeper Game</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Open v. Closed rules</a:t>
            </a:r>
          </a:p>
          <a:p>
            <a:pPr marL="800100" marR="0" lvl="1"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rPr>
              <a:t>Exercise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IX. Conclusion</a:t>
            </a:r>
            <a:endParaRPr kumimoji="0" lang="en-US" sz="1600" b="1" i="0" u="sng"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0" lang="en-US" sz="1400" b="0" i="0" u="none" strike="noStrike" kern="1200" cap="none" spc="0" normalizeH="0" baseline="0" noProof="0" dirty="0" smtClean="0">
                <a:ln>
                  <a:noFill/>
                </a:ln>
                <a:solidFill>
                  <a:srgbClr val="FFFFFF"/>
                </a:solidFill>
                <a:effectLst/>
                <a:uLnTx/>
                <a:uFillTx/>
                <a:latin typeface="Times New Roman" pitchFamily="18" charset="0"/>
                <a:ea typeface="+mn-ea"/>
                <a:cs typeface="Times New Roman" pitchFamily="18" charset="0"/>
              </a:rPr>
              <a:t>Questions?</a:t>
            </a:r>
            <a:endParaRPr kumimoji="0" lang="en-US" sz="14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6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2000" b="0" i="0" u="none" strike="noStrike" kern="1200" cap="none" spc="0" normalizeH="0" baseline="0" noProof="0" dirty="0" smtClean="0">
              <a:ln>
                <a:noFill/>
              </a:ln>
              <a:solidFill>
                <a:srgbClr val="FFFFFF"/>
              </a:solidFill>
              <a:effectLst/>
              <a:uLnTx/>
              <a:uFillTx/>
              <a:latin typeface="Times" pitchFamily="18" charset="0"/>
              <a:ea typeface="+mn-ea"/>
              <a:cs typeface="Times" panose="02020603050405020304" pitchFamily="18" charset="0"/>
            </a:endParaRPr>
          </a:p>
          <a:p>
            <a:pPr marL="800100" marR="0" lvl="1" indent="-342900" algn="l" defTabSz="914400" rtl="0" eaLnBrk="1" fontAlgn="base" latinLnBrk="0" hangingPunct="1">
              <a:lnSpc>
                <a:spcPct val="100000"/>
              </a:lnSpc>
              <a:spcBef>
                <a:spcPct val="0"/>
              </a:spcBef>
              <a:spcAft>
                <a:spcPct val="0"/>
              </a:spcAft>
              <a:buClrTx/>
              <a:buSzTx/>
              <a:buFont typeface="+mj-lt"/>
              <a:buAutoNum type="alphaLcPeriod"/>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Times" pitchFamily="18" charset="0"/>
              <a:ea typeface="+mn-ea"/>
              <a:cs typeface="Times" panose="02020603050405020304" pitchFamily="18" charset="0"/>
            </a:endParaRPr>
          </a:p>
        </p:txBody>
      </p:sp>
      <p:pic>
        <p:nvPicPr>
          <p:cNvPr id="2" name="Picture 1"/>
          <p:cNvPicPr>
            <a:picLocks noChangeAspect="1"/>
          </p:cNvPicPr>
          <p:nvPr/>
        </p:nvPicPr>
        <p:blipFill>
          <a:blip r:embed="rId3"/>
          <a:stretch>
            <a:fillRect/>
          </a:stretch>
        </p:blipFill>
        <p:spPr>
          <a:xfrm>
            <a:off x="2819400" y="444948"/>
            <a:ext cx="5943600" cy="3769701"/>
          </a:xfrm>
          <a:prstGeom prst="rect">
            <a:avLst/>
          </a:prstGeom>
        </p:spPr>
      </p:pic>
    </p:spTree>
    <p:extLst>
      <p:ext uri="{BB962C8B-B14F-4D97-AF65-F5344CB8AC3E}">
        <p14:creationId xmlns:p14="http://schemas.microsoft.com/office/powerpoint/2010/main" val="478182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9834</TotalTime>
  <Words>873</Words>
  <Application>Microsoft Office PowerPoint</Application>
  <PresentationFormat>On-screen Show (4:3)</PresentationFormat>
  <Paragraphs>158</Paragraphs>
  <Slides>10</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Times</vt:lpstr>
      <vt:lpstr>Times New Roman</vt:lpstr>
      <vt:lpstr>Default Design</vt:lpstr>
      <vt:lpstr>3_Default Design</vt:lpstr>
      <vt:lpstr>PowerPoint Presentation</vt:lpstr>
      <vt:lpstr>9/16/19 Outline</vt:lpstr>
      <vt:lpstr>News</vt:lpstr>
      <vt:lpstr>Public Opinion—Partisanship</vt:lpstr>
      <vt:lpstr>Third Parties and Partisan Realignment</vt:lpstr>
      <vt:lpstr>Third Parties and Partisan Realignment</vt:lpstr>
      <vt:lpstr>Third Parties and Partisan Realignment</vt:lpstr>
      <vt:lpstr>Third Parties and Partisan Realignment</vt:lpstr>
      <vt:lpstr>9/16/19 Outline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Madonna</dc:creator>
  <cp:lastModifiedBy>Anthony J Madonna</cp:lastModifiedBy>
  <cp:revision>128</cp:revision>
  <cp:lastPrinted>2017-09-14T15:49:37Z</cp:lastPrinted>
  <dcterms:created xsi:type="dcterms:W3CDTF">2008-08-17T14:55:55Z</dcterms:created>
  <dcterms:modified xsi:type="dcterms:W3CDTF">2019-09-16T12:47:00Z</dcterms:modified>
</cp:coreProperties>
</file>